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FD5"/>
    <a:srgbClr val="78CA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50"/>
    <p:restoredTop sz="94643"/>
  </p:normalViewPr>
  <p:slideViewPr>
    <p:cSldViewPr snapToGrid="0" snapToObjects="1">
      <p:cViewPr varScale="1">
        <p:scale>
          <a:sx n="68" d="100"/>
          <a:sy n="68" d="100"/>
        </p:scale>
        <p:origin x="-552"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844EDE-D9AB-BD46-B55C-68A9B17CF3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CC7D634-44A9-AC48-8093-E4A54CE79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EED61B1-6F04-B843-AB01-87BF74565D0D}"/>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5" name="Footer Placeholder 4">
            <a:extLst>
              <a:ext uri="{FF2B5EF4-FFF2-40B4-BE49-F238E27FC236}">
                <a16:creationId xmlns:a16="http://schemas.microsoft.com/office/drawing/2014/main" xmlns="" id="{CFAB814E-D837-5C41-B114-6990965D6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01E8DB-0AED-074D-877F-1C322EB20ADF}"/>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163896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BF3551-5F6E-4540-B7A3-A84658837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9D6879A-D89B-2948-9683-BA610191EC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220DD66-E9A7-5140-B6C6-916B7C8BD895}"/>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5" name="Footer Placeholder 4">
            <a:extLst>
              <a:ext uri="{FF2B5EF4-FFF2-40B4-BE49-F238E27FC236}">
                <a16:creationId xmlns:a16="http://schemas.microsoft.com/office/drawing/2014/main" xmlns="" id="{89AA652E-3CE0-AC43-82EE-0A90EA540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41D738D-4536-6F4B-8DB0-33D1C17D91E3}"/>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1940159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1D36374-1344-6845-8B31-47BBE6E9F6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8339D63-8E4C-EE49-A041-93DB232E568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3EAFD8-DDD1-0940-83F9-EE3CD940119F}"/>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5" name="Footer Placeholder 4">
            <a:extLst>
              <a:ext uri="{FF2B5EF4-FFF2-40B4-BE49-F238E27FC236}">
                <a16:creationId xmlns:a16="http://schemas.microsoft.com/office/drawing/2014/main" xmlns="" id="{67BF3EE8-C69D-4B4E-901D-F13238B1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5EABC34-9CA9-6E41-9416-A99781DC609F}"/>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3282574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5F703-596A-A846-8AC5-A86B5D4F2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A5FB05-3680-7345-A6FB-35492BCF4E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61180E-0FD1-844B-8CE6-90405AE1C5ED}"/>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5" name="Footer Placeholder 4">
            <a:extLst>
              <a:ext uri="{FF2B5EF4-FFF2-40B4-BE49-F238E27FC236}">
                <a16:creationId xmlns:a16="http://schemas.microsoft.com/office/drawing/2014/main" xmlns="" id="{B3D1AA1A-5421-2F47-AAEC-628AEB3EF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35B15B2-8431-1B44-98FF-20D413F76A69}"/>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3843451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8D8099-8CC4-3047-84C9-F0AF29F1C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4ED7E5B-A4F7-2B4A-9AB2-FB2308B415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0C77B94-BCD2-BA4F-8E61-E999A359DFFE}"/>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5" name="Footer Placeholder 4">
            <a:extLst>
              <a:ext uri="{FF2B5EF4-FFF2-40B4-BE49-F238E27FC236}">
                <a16:creationId xmlns:a16="http://schemas.microsoft.com/office/drawing/2014/main" xmlns="" id="{8EA090AF-3787-7740-B35C-1CF6CC437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DBA5298-EBAD-EB45-A831-E242443E7CA3}"/>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9312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A335BE-BBAB-A44D-91DC-E2554978A4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507BC-A988-C847-A6E1-C75911594D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A58D70E-1BDC-454B-9962-1B9EA41617F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0DB92E1-A55A-5145-B285-B7761D941C12}"/>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6" name="Footer Placeholder 5">
            <a:extLst>
              <a:ext uri="{FF2B5EF4-FFF2-40B4-BE49-F238E27FC236}">
                <a16:creationId xmlns:a16="http://schemas.microsoft.com/office/drawing/2014/main" xmlns="" id="{0A241236-98EB-324B-959B-B5C09D65FE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6D64758-EBD7-4742-8299-610272B0C802}"/>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338567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38581-7783-EE4F-8605-14DC05CCC6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E161BCB-4F2E-2046-B5E0-8452059A60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D5D8414A-6E6D-FC46-A154-4373D4AF07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68FA57F-4246-AE47-B0E6-C33B44563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492ABF17-DCCE-8148-960E-0B4C3F977D9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0B26BC-8CA9-0742-BDA7-D2BB572B58B2}"/>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8" name="Footer Placeholder 7">
            <a:extLst>
              <a:ext uri="{FF2B5EF4-FFF2-40B4-BE49-F238E27FC236}">
                <a16:creationId xmlns:a16="http://schemas.microsoft.com/office/drawing/2014/main" xmlns="" id="{362EE210-2770-9A4D-880A-B7664812D7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FD1FD32-4322-754D-8110-E974E9E8FAA8}"/>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182565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15D58-C7FD-A641-B9AB-56F98BB700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617651-42BC-1745-95E0-2A59EE78A642}"/>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4" name="Footer Placeholder 3">
            <a:extLst>
              <a:ext uri="{FF2B5EF4-FFF2-40B4-BE49-F238E27FC236}">
                <a16:creationId xmlns:a16="http://schemas.microsoft.com/office/drawing/2014/main" xmlns="" id="{1B0D1A21-2A1A-334F-B34D-FC749218FF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C48CBB4-8F36-D44E-AD63-750807A3D76A}"/>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436769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F83B9B3-5A86-4D4B-B530-C7CC820D4B39}"/>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3" name="Footer Placeholder 2">
            <a:extLst>
              <a:ext uri="{FF2B5EF4-FFF2-40B4-BE49-F238E27FC236}">
                <a16:creationId xmlns:a16="http://schemas.microsoft.com/office/drawing/2014/main" xmlns="" id="{47E043F5-E5AA-7446-A73A-082A9D9BB9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9BBBAF3-E619-B44B-8228-57AA9BC5BCE7}"/>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4308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6C358C-2B4F-2640-9D2C-805E21EFDA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16AE0ED-3CB4-AB44-9886-AEE228B050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9360EF5-7392-9146-B914-E9772D145C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4D5CB7-9957-E342-80D9-B1567F2CADF9}"/>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6" name="Footer Placeholder 5">
            <a:extLst>
              <a:ext uri="{FF2B5EF4-FFF2-40B4-BE49-F238E27FC236}">
                <a16:creationId xmlns:a16="http://schemas.microsoft.com/office/drawing/2014/main" xmlns="" id="{1A7CD8F2-8BAD-6941-9968-164351B437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EF8234-5292-DA4D-925D-70F544613FFB}"/>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1585208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377395-BCB0-5345-8F97-8F03B94E9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612EB7A-1C83-744A-9525-BD7E396EE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2B868E2-BB7E-1341-9485-6A7A3F1A4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4FBA0FC-AA42-0B4F-9E6C-A9A133FF9DBF}"/>
              </a:ext>
            </a:extLst>
          </p:cNvPr>
          <p:cNvSpPr>
            <a:spLocks noGrp="1"/>
          </p:cNvSpPr>
          <p:nvPr>
            <p:ph type="dt" sz="half" idx="10"/>
          </p:nvPr>
        </p:nvSpPr>
        <p:spPr/>
        <p:txBody>
          <a:bodyPr/>
          <a:lstStyle/>
          <a:p>
            <a:fld id="{BB65D193-AF0A-2341-8955-7783AAF23774}" type="datetimeFigureOut">
              <a:rPr lang="en-US" smtClean="0"/>
              <a:pPr/>
              <a:t>6/16/2018</a:t>
            </a:fld>
            <a:endParaRPr lang="en-US"/>
          </a:p>
        </p:txBody>
      </p:sp>
      <p:sp>
        <p:nvSpPr>
          <p:cNvPr id="6" name="Footer Placeholder 5">
            <a:extLst>
              <a:ext uri="{FF2B5EF4-FFF2-40B4-BE49-F238E27FC236}">
                <a16:creationId xmlns:a16="http://schemas.microsoft.com/office/drawing/2014/main" xmlns="" id="{9D23B55A-B816-764F-AB19-E09D9040D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10A4172-572A-4B40-8F95-5A12A8D4D26C}"/>
              </a:ext>
            </a:extLst>
          </p:cNvPr>
          <p:cNvSpPr>
            <a:spLocks noGrp="1"/>
          </p:cNvSpPr>
          <p:nvPr>
            <p:ph type="sldNum" sz="quarter" idx="12"/>
          </p:nvPr>
        </p:nvSpPr>
        <p:spPr/>
        <p:txBody>
          <a:body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49019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rgbClr val="95CFD5">
                <a:lumMod val="73000"/>
                <a:lumOff val="27000"/>
              </a:srgbClr>
            </a:gs>
            <a:gs pos="54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4ACF1D-2D35-3B45-AA9B-CE8631E35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03B3D6A-4732-604C-888F-94D372FA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40B3A3-1B88-0644-AA7D-79F7A593EF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5D193-AF0A-2341-8955-7783AAF23774}" type="datetimeFigureOut">
              <a:rPr lang="en-US" smtClean="0"/>
              <a:pPr/>
              <a:t>6/16/2018</a:t>
            </a:fld>
            <a:endParaRPr lang="en-US"/>
          </a:p>
        </p:txBody>
      </p:sp>
      <p:sp>
        <p:nvSpPr>
          <p:cNvPr id="5" name="Footer Placeholder 4">
            <a:extLst>
              <a:ext uri="{FF2B5EF4-FFF2-40B4-BE49-F238E27FC236}">
                <a16:creationId xmlns:a16="http://schemas.microsoft.com/office/drawing/2014/main" xmlns="" id="{0B5BE569-EEB9-9540-97B9-DD3CFF3748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0313BE5-2D9C-2041-B0D3-35E60EF5E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8C4E-41FE-444A-9639-636EB322A113}" type="slidenum">
              <a:rPr lang="en-US" smtClean="0"/>
              <a:pPr/>
              <a:t>‹#›</a:t>
            </a:fld>
            <a:endParaRPr lang="en-US"/>
          </a:p>
        </p:txBody>
      </p:sp>
    </p:spTree>
    <p:extLst>
      <p:ext uri="{BB962C8B-B14F-4D97-AF65-F5344CB8AC3E}">
        <p14:creationId xmlns:p14="http://schemas.microsoft.com/office/powerpoint/2010/main" xmlns="" val="2827528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A2B474-6EA4-5F45-9D8E-72468C555B60}"/>
              </a:ext>
            </a:extLst>
          </p:cNvPr>
          <p:cNvSpPr>
            <a:spLocks noGrp="1"/>
          </p:cNvSpPr>
          <p:nvPr>
            <p:ph type="ctrTitle"/>
          </p:nvPr>
        </p:nvSpPr>
        <p:spPr>
          <a:xfrm>
            <a:off x="1464040" y="1991793"/>
            <a:ext cx="9144000" cy="2387600"/>
          </a:xfrm>
        </p:spPr>
        <p:txBody>
          <a:bodyPr/>
          <a:lstStyle/>
          <a:p>
            <a:r>
              <a:rPr lang="ko-KR" altLang="en-US" dirty="0"/>
              <a:t>아이들을 어떻게 전도하나요</a:t>
            </a:r>
            <a:r>
              <a:rPr lang="en-US" altLang="ko-KR" dirty="0"/>
              <a:t>?</a:t>
            </a:r>
            <a:endParaRPr lang="en-US" dirty="0"/>
          </a:p>
        </p:txBody>
      </p:sp>
    </p:spTree>
    <p:extLst>
      <p:ext uri="{BB962C8B-B14F-4D97-AF65-F5344CB8AC3E}">
        <p14:creationId xmlns:p14="http://schemas.microsoft.com/office/powerpoint/2010/main" xmlns="" val="2619728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8095E50-3FDF-8247-9DBA-427F3D10485B}"/>
              </a:ext>
            </a:extLst>
          </p:cNvPr>
          <p:cNvSpPr>
            <a:spLocks noGrp="1"/>
          </p:cNvSpPr>
          <p:nvPr>
            <p:ph idx="1"/>
          </p:nvPr>
        </p:nvSpPr>
        <p:spPr>
          <a:xfrm>
            <a:off x="838200" y="593558"/>
            <a:ext cx="10515600" cy="5583405"/>
          </a:xfrm>
        </p:spPr>
        <p:txBody>
          <a:bodyPr>
            <a:noAutofit/>
          </a:bodyPr>
          <a:lstStyle/>
          <a:p>
            <a:pPr marL="0" indent="0">
              <a:buNone/>
            </a:pPr>
            <a:r>
              <a:rPr lang="en-US" altLang="ko-KR" sz="2200" b="1" dirty="0"/>
              <a:t>(3)</a:t>
            </a:r>
            <a:r>
              <a:rPr lang="ko-KR" altLang="en-US" sz="2200" b="1" dirty="0"/>
              <a:t> </a:t>
            </a:r>
            <a:r>
              <a:rPr lang="ko-KR" altLang="en-US" sz="2200" b="1" u="sng" dirty="0"/>
              <a:t>어린이들의 특성</a:t>
            </a:r>
            <a:r>
              <a:rPr lang="ko-KR" altLang="en-US" sz="2200" dirty="0"/>
              <a:t> </a:t>
            </a:r>
            <a:r>
              <a:rPr lang="en-US" altLang="ko-KR" sz="2200" dirty="0"/>
              <a:t> (Characteristics of the children)</a:t>
            </a:r>
          </a:p>
          <a:p>
            <a:pPr marL="0" indent="0">
              <a:buNone/>
            </a:pPr>
            <a:endParaRPr lang="en-US" altLang="ko-KR" sz="2200" dirty="0"/>
          </a:p>
          <a:p>
            <a:pPr marL="514350" indent="-514350">
              <a:buAutoNum type="alphaUcParenBoth"/>
            </a:pPr>
            <a:r>
              <a:rPr lang="en-US" altLang="ko-KR" sz="2200" b="1" u="sng" dirty="0"/>
              <a:t>3</a:t>
            </a:r>
            <a:r>
              <a:rPr lang="ko-KR" altLang="en-US" sz="2200" b="1" u="sng" dirty="0"/>
              <a:t> 세 </a:t>
            </a:r>
            <a:r>
              <a:rPr lang="en-US" altLang="ko-KR" sz="2200" b="1" u="sng" dirty="0"/>
              <a:t>–</a:t>
            </a:r>
            <a:r>
              <a:rPr lang="ko-KR" altLang="en-US" sz="2200" b="1" u="sng" dirty="0"/>
              <a:t> </a:t>
            </a:r>
            <a:r>
              <a:rPr lang="en-US" altLang="ko-KR" sz="2200" b="1" u="sng" dirty="0"/>
              <a:t>6,</a:t>
            </a:r>
            <a:r>
              <a:rPr lang="ko-KR" altLang="en-US" sz="2200" b="1" u="sng" dirty="0"/>
              <a:t> </a:t>
            </a:r>
            <a:r>
              <a:rPr lang="en-US" altLang="ko-KR" sz="2200" b="1" u="sng" dirty="0"/>
              <a:t>7</a:t>
            </a:r>
            <a:r>
              <a:rPr lang="ko-KR" altLang="en-US" sz="2200" b="1" u="sng" dirty="0"/>
              <a:t> 세 </a:t>
            </a:r>
            <a:r>
              <a:rPr lang="en-US" altLang="ko-KR" sz="2200" dirty="0"/>
              <a:t>(3 years – 6 or 7 years)</a:t>
            </a:r>
          </a:p>
          <a:p>
            <a:pPr marL="0" indent="0">
              <a:buNone/>
            </a:pPr>
            <a:r>
              <a:rPr lang="en-US" altLang="ko-KR" sz="2200" dirty="0"/>
              <a:t>	-</a:t>
            </a:r>
            <a:r>
              <a:rPr lang="ko-KR" altLang="en-US" sz="2200" dirty="0"/>
              <a:t> </a:t>
            </a:r>
            <a:r>
              <a:rPr lang="ko-KR" altLang="en-US" sz="2200" b="1" dirty="0"/>
              <a:t>추상적 이해 부족</a:t>
            </a:r>
            <a:r>
              <a:rPr lang="ko-KR" altLang="en-US" sz="2200" dirty="0"/>
              <a:t>으로 사실 그대로 받아 드린다</a:t>
            </a:r>
            <a:r>
              <a:rPr lang="en-US" altLang="ko-KR" sz="2200" dirty="0"/>
              <a:t>.</a:t>
            </a:r>
            <a:r>
              <a:rPr lang="ko-KR" altLang="en-US" sz="2200" dirty="0"/>
              <a:t> </a:t>
            </a:r>
            <a:r>
              <a:rPr lang="en-US" altLang="ko-KR" sz="2200" dirty="0"/>
              <a:t>(lack of abstract 	   	  	  understanding. </a:t>
            </a:r>
            <a:r>
              <a:rPr lang="en-US" altLang="ko-KR" sz="2200" b="1" dirty="0"/>
              <a:t>Literal/concrete </a:t>
            </a:r>
            <a:r>
              <a:rPr lang="en-US" altLang="ko-KR" sz="2200" dirty="0"/>
              <a:t>thinkers)</a:t>
            </a:r>
          </a:p>
          <a:p>
            <a:pPr marL="0" indent="0">
              <a:buNone/>
            </a:pPr>
            <a:r>
              <a:rPr lang="en-US" altLang="ko-KR" sz="2200" dirty="0"/>
              <a:t>	-</a:t>
            </a:r>
            <a:r>
              <a:rPr lang="ko-KR" altLang="en-US" sz="2200" b="1" dirty="0"/>
              <a:t>반복</a:t>
            </a:r>
            <a:r>
              <a:rPr lang="ko-KR" altLang="en-US" sz="2200" dirty="0"/>
              <a:t>하며 배운다 </a:t>
            </a:r>
            <a:r>
              <a:rPr lang="en-US" altLang="ko-KR" sz="2200" dirty="0"/>
              <a:t>(learn </a:t>
            </a:r>
            <a:r>
              <a:rPr lang="en-US" altLang="ko-KR" sz="2200" b="1" dirty="0"/>
              <a:t>by repetition</a:t>
            </a:r>
            <a:r>
              <a:rPr lang="en-US" altLang="ko-KR" sz="2200" dirty="0"/>
              <a:t>)</a:t>
            </a:r>
          </a:p>
          <a:p>
            <a:pPr marL="0" indent="0">
              <a:buNone/>
            </a:pPr>
            <a:r>
              <a:rPr lang="en-US" altLang="ko-KR" sz="2200" dirty="0"/>
              <a:t>	-</a:t>
            </a:r>
            <a:r>
              <a:rPr lang="ko-KR" altLang="en-US" sz="2200" dirty="0" err="1"/>
              <a:t>본것을</a:t>
            </a:r>
            <a:r>
              <a:rPr lang="ko-KR" altLang="en-US" sz="2200" dirty="0"/>
              <a:t> 그대로 </a:t>
            </a:r>
            <a:r>
              <a:rPr lang="ko-KR" altLang="en-US" sz="2200" b="1" dirty="0"/>
              <a:t>모방</a:t>
            </a:r>
            <a:r>
              <a:rPr lang="ko-KR" altLang="en-US" sz="2200" dirty="0"/>
              <a:t>한다 </a:t>
            </a:r>
            <a:r>
              <a:rPr lang="en-US" altLang="ko-KR" sz="2200" dirty="0"/>
              <a:t>(observe and </a:t>
            </a:r>
            <a:r>
              <a:rPr lang="en-US" altLang="ko-KR" sz="2200" b="1" dirty="0"/>
              <a:t>copy</a:t>
            </a:r>
            <a:r>
              <a:rPr lang="en-US" altLang="ko-KR" sz="2200" dirty="0"/>
              <a:t>)</a:t>
            </a:r>
          </a:p>
          <a:p>
            <a:pPr marL="0" indent="0">
              <a:buNone/>
            </a:pPr>
            <a:r>
              <a:rPr lang="en-US" altLang="ko-KR" sz="2200" dirty="0"/>
              <a:t>	-</a:t>
            </a:r>
            <a:r>
              <a:rPr lang="ko-KR" altLang="en-US" sz="2200" b="1" dirty="0"/>
              <a:t>놀면서</a:t>
            </a:r>
            <a:r>
              <a:rPr lang="ko-KR" altLang="en-US" sz="2200" dirty="0"/>
              <a:t> 배운다 </a:t>
            </a:r>
            <a:r>
              <a:rPr lang="en-US" altLang="ko-KR" sz="2200" dirty="0"/>
              <a:t>(learn </a:t>
            </a:r>
            <a:r>
              <a:rPr lang="en-US" altLang="ko-KR" sz="2200" b="1" dirty="0"/>
              <a:t>by playing</a:t>
            </a:r>
            <a:r>
              <a:rPr lang="en-US" altLang="ko-KR" sz="2200" dirty="0"/>
              <a:t>)</a:t>
            </a:r>
          </a:p>
          <a:p>
            <a:pPr marL="0" indent="0">
              <a:buNone/>
            </a:pPr>
            <a:endParaRPr lang="en-US" altLang="ko-KR" sz="2200" dirty="0"/>
          </a:p>
          <a:p>
            <a:pPr marL="0" indent="0">
              <a:buNone/>
            </a:pPr>
            <a:r>
              <a:rPr lang="ko-KR" altLang="en-US" sz="2200" dirty="0"/>
              <a:t>***어린이의 초기 신앙 표현은 시각</a:t>
            </a:r>
            <a:r>
              <a:rPr lang="en-US" altLang="ko-KR" sz="2200" dirty="0"/>
              <a:t>,</a:t>
            </a:r>
            <a:r>
              <a:rPr lang="ko-KR" altLang="en-US" sz="2200" dirty="0"/>
              <a:t> 청각 및 </a:t>
            </a:r>
            <a:r>
              <a:rPr lang="ko-KR" altLang="en-US" sz="2200" dirty="0" err="1"/>
              <a:t>만지기의</a:t>
            </a:r>
            <a:r>
              <a:rPr lang="ko-KR" altLang="en-US" sz="2200" dirty="0"/>
              <a:t> 구체적인 경험에서 시작한다</a:t>
            </a:r>
            <a:r>
              <a:rPr lang="en-US" altLang="ko-KR" sz="2200" dirty="0"/>
              <a:t>.</a:t>
            </a:r>
            <a:r>
              <a:rPr lang="ko-KR" altLang="en-US" sz="2200" dirty="0"/>
              <a:t> 주로 </a:t>
            </a:r>
            <a:r>
              <a:rPr lang="en-US" altLang="ko-KR" sz="2200" dirty="0"/>
              <a:t>6</a:t>
            </a:r>
            <a:r>
              <a:rPr lang="ko-KR" altLang="en-US" sz="2200" dirty="0"/>
              <a:t> 세 또는 </a:t>
            </a:r>
            <a:r>
              <a:rPr lang="en-US" altLang="ko-KR" sz="2200" dirty="0"/>
              <a:t>7</a:t>
            </a:r>
            <a:r>
              <a:rPr lang="ko-KR" altLang="en-US" sz="2200" dirty="0"/>
              <a:t> 세까지 어린이들은 추상적인 이해가 부족함으로 </a:t>
            </a:r>
            <a:r>
              <a:rPr lang="en-US" altLang="ko-KR" sz="2200" dirty="0"/>
              <a:t>“</a:t>
            </a:r>
            <a:r>
              <a:rPr lang="ko-KR" altLang="en-US" sz="2200" dirty="0"/>
              <a:t>보이지 않는</a:t>
            </a:r>
            <a:r>
              <a:rPr lang="en-US" altLang="ko-KR" sz="2200" dirty="0"/>
              <a:t>”</a:t>
            </a:r>
            <a:r>
              <a:rPr lang="ko-KR" altLang="en-US" sz="2200" dirty="0"/>
              <a:t> 하나님을 이해할 수 없다</a:t>
            </a:r>
            <a:r>
              <a:rPr lang="en-US" altLang="ko-KR" sz="2200" dirty="0"/>
              <a:t>.</a:t>
            </a:r>
          </a:p>
          <a:p>
            <a:pPr marL="0" indent="0">
              <a:buNone/>
            </a:pPr>
            <a:r>
              <a:rPr lang="en-US" altLang="ko-KR" sz="2200" dirty="0"/>
              <a:t>(The children’s early expressions of faith begin with concrete experiences of seeing, hearing, and touching. Until the age of six or seven, most children can’t understand the “invisible” God because of their lack of abstract understanding.)</a:t>
            </a:r>
          </a:p>
        </p:txBody>
      </p:sp>
      <p:pic>
        <p:nvPicPr>
          <p:cNvPr id="4" name="Picture 3">
            <a:extLst>
              <a:ext uri="{FF2B5EF4-FFF2-40B4-BE49-F238E27FC236}">
                <a16:creationId xmlns:a16="http://schemas.microsoft.com/office/drawing/2014/main" xmlns="" id="{DEB299A2-E9EF-D241-A99E-564A03C399DD}"/>
              </a:ext>
            </a:extLst>
          </p:cNvPr>
          <p:cNvPicPr>
            <a:picLocks noChangeAspect="1"/>
          </p:cNvPicPr>
          <p:nvPr/>
        </p:nvPicPr>
        <p:blipFill>
          <a:blip r:embed="rId2">
            <a:alphaModFix/>
          </a:blip>
          <a:stretch>
            <a:fillRect/>
          </a:stretch>
        </p:blipFill>
        <p:spPr>
          <a:xfrm>
            <a:off x="9802812" y="2014271"/>
            <a:ext cx="1550988" cy="1691987"/>
          </a:xfrm>
          <a:prstGeom prst="rect">
            <a:avLst/>
          </a:prstGeom>
          <a:noFill/>
        </p:spPr>
      </p:pic>
    </p:spTree>
    <p:extLst>
      <p:ext uri="{BB962C8B-B14F-4D97-AF65-F5344CB8AC3E}">
        <p14:creationId xmlns:p14="http://schemas.microsoft.com/office/powerpoint/2010/main" xmlns="" val="3404490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681E53-0ED0-BB41-A7EA-814B724FCE06}"/>
              </a:ext>
            </a:extLst>
          </p:cNvPr>
          <p:cNvSpPr>
            <a:spLocks noGrp="1"/>
          </p:cNvSpPr>
          <p:nvPr>
            <p:ph idx="1"/>
          </p:nvPr>
        </p:nvSpPr>
        <p:spPr>
          <a:xfrm>
            <a:off x="838200" y="673768"/>
            <a:ext cx="10515600" cy="5698457"/>
          </a:xfrm>
        </p:spPr>
        <p:txBody>
          <a:bodyPr>
            <a:normAutofit fontScale="85000" lnSpcReduction="20000"/>
          </a:bodyPr>
          <a:lstStyle/>
          <a:p>
            <a:pPr marL="0" indent="0">
              <a:buNone/>
            </a:pPr>
            <a:r>
              <a:rPr lang="en-US" altLang="ko-KR" b="1" dirty="0"/>
              <a:t>(B</a:t>
            </a:r>
            <a:r>
              <a:rPr lang="en-US" altLang="ko-KR" sz="2200" b="1" dirty="0"/>
              <a:t>) </a:t>
            </a:r>
            <a:r>
              <a:rPr lang="en-US" altLang="ko-KR" sz="2200" b="1" u="sng" dirty="0"/>
              <a:t>6,</a:t>
            </a:r>
            <a:r>
              <a:rPr lang="ko-KR" altLang="en-US" sz="2200" b="1" u="sng" dirty="0"/>
              <a:t> </a:t>
            </a:r>
            <a:r>
              <a:rPr lang="en-US" altLang="ko-KR" sz="2200" b="1" u="sng" dirty="0"/>
              <a:t>7</a:t>
            </a:r>
            <a:r>
              <a:rPr lang="ko-KR" altLang="en-US" sz="2200" b="1" u="sng" dirty="0"/>
              <a:t> 세 </a:t>
            </a:r>
            <a:r>
              <a:rPr lang="en-US" altLang="ko-KR" sz="2200" b="1" u="sng" dirty="0"/>
              <a:t>–</a:t>
            </a:r>
            <a:r>
              <a:rPr lang="ko-KR" altLang="en-US" sz="2200" b="1" u="sng" dirty="0"/>
              <a:t> </a:t>
            </a:r>
            <a:r>
              <a:rPr lang="en-US" altLang="ko-KR" sz="2200" b="1" u="sng" dirty="0"/>
              <a:t>12</a:t>
            </a:r>
            <a:r>
              <a:rPr lang="ko-KR" altLang="en-US" sz="2200" b="1" u="sng" dirty="0"/>
              <a:t> 세 </a:t>
            </a:r>
            <a:r>
              <a:rPr lang="en-US" altLang="ko-KR" sz="2200" b="1" u="sng" dirty="0"/>
              <a:t>(6 or 7 to 12 years)</a:t>
            </a:r>
          </a:p>
          <a:p>
            <a:pPr marL="0" indent="0">
              <a:buNone/>
            </a:pPr>
            <a:endParaRPr lang="en-US" altLang="ko-KR" sz="2200" dirty="0"/>
          </a:p>
          <a:p>
            <a:pPr marL="0" indent="0">
              <a:lnSpc>
                <a:spcPct val="110000"/>
              </a:lnSpc>
              <a:buNone/>
            </a:pPr>
            <a:r>
              <a:rPr lang="en-US" altLang="ko-KR" sz="2200" dirty="0"/>
              <a:t>	</a:t>
            </a:r>
            <a:r>
              <a:rPr lang="en-US" altLang="ko-KR" sz="2400" dirty="0"/>
              <a:t>-</a:t>
            </a:r>
            <a:r>
              <a:rPr lang="ko-KR" altLang="en-US" sz="2400" dirty="0"/>
              <a:t>사실적이지만</a:t>
            </a:r>
            <a:r>
              <a:rPr lang="en-US" altLang="ko-KR" sz="2400" dirty="0"/>
              <a:t>,</a:t>
            </a:r>
            <a:r>
              <a:rPr lang="ko-KR" altLang="en-US" sz="2400" dirty="0"/>
              <a:t> 추상적 이해를 하기 시작한다</a:t>
            </a:r>
            <a:r>
              <a:rPr lang="en-US" altLang="ko-KR" sz="2400" dirty="0"/>
              <a:t>.</a:t>
            </a:r>
            <a:r>
              <a:rPr lang="ko-KR" altLang="en-US" sz="2400" dirty="0"/>
              <a:t> </a:t>
            </a:r>
            <a:r>
              <a:rPr lang="en-US" altLang="ko-KR" sz="2400" dirty="0"/>
              <a:t>(concrete, but begin to develop 	 	 abstract understanding)</a:t>
            </a:r>
          </a:p>
          <a:p>
            <a:pPr marL="0" indent="0">
              <a:lnSpc>
                <a:spcPct val="110000"/>
              </a:lnSpc>
              <a:buNone/>
            </a:pPr>
            <a:r>
              <a:rPr lang="en-US" sz="2400" dirty="0"/>
              <a:t>	</a:t>
            </a:r>
            <a:r>
              <a:rPr lang="en-US" altLang="ko-KR" sz="2400" dirty="0"/>
              <a:t>-</a:t>
            </a:r>
            <a:r>
              <a:rPr lang="ko-KR" altLang="en-US" sz="2400" dirty="0"/>
              <a:t>친구를 사귄다 </a:t>
            </a:r>
            <a:r>
              <a:rPr lang="en-US" altLang="ko-KR" sz="2400" dirty="0"/>
              <a:t>(form friendships)</a:t>
            </a:r>
          </a:p>
          <a:p>
            <a:pPr marL="0" indent="0">
              <a:lnSpc>
                <a:spcPct val="110000"/>
              </a:lnSpc>
              <a:buNone/>
            </a:pPr>
            <a:r>
              <a:rPr lang="en-US" sz="2400" dirty="0"/>
              <a:t>	</a:t>
            </a:r>
            <a:r>
              <a:rPr lang="en-US" altLang="ko-KR" sz="2400" dirty="0"/>
              <a:t>-</a:t>
            </a:r>
            <a:r>
              <a:rPr lang="ko-KR" altLang="en-US" sz="2400" dirty="0"/>
              <a:t>그룹에 속한다 </a:t>
            </a:r>
            <a:r>
              <a:rPr lang="en-US" altLang="ko-KR" sz="2400" dirty="0"/>
              <a:t>(belong to groups)</a:t>
            </a:r>
          </a:p>
          <a:p>
            <a:pPr marL="0" indent="0">
              <a:lnSpc>
                <a:spcPct val="110000"/>
              </a:lnSpc>
              <a:buNone/>
            </a:pPr>
            <a:r>
              <a:rPr lang="en-US" sz="2400" dirty="0"/>
              <a:t>	</a:t>
            </a:r>
            <a:r>
              <a:rPr lang="en-US" altLang="ko-KR" sz="2400" dirty="0"/>
              <a:t>-</a:t>
            </a:r>
            <a:r>
              <a:rPr lang="ko-KR" altLang="en-US" sz="2400" dirty="0"/>
              <a:t>민감해 진다 </a:t>
            </a:r>
            <a:r>
              <a:rPr lang="en-US" altLang="ko-KR" sz="2400" dirty="0"/>
              <a:t>(become sensitive to others)</a:t>
            </a:r>
          </a:p>
          <a:p>
            <a:pPr marL="0" indent="0">
              <a:lnSpc>
                <a:spcPct val="110000"/>
              </a:lnSpc>
              <a:buNone/>
            </a:pPr>
            <a:r>
              <a:rPr lang="en-US" sz="2400" dirty="0"/>
              <a:t>	</a:t>
            </a:r>
            <a:r>
              <a:rPr lang="en-US" altLang="ko-KR" sz="2400" dirty="0"/>
              <a:t>-</a:t>
            </a:r>
            <a:r>
              <a:rPr lang="ko-KR" altLang="en-US" sz="2400" dirty="0" err="1"/>
              <a:t>친구영향이</a:t>
            </a:r>
            <a:r>
              <a:rPr lang="ko-KR" altLang="en-US" sz="2400" dirty="0"/>
              <a:t> 커가지만</a:t>
            </a:r>
            <a:r>
              <a:rPr lang="en-US" altLang="ko-KR" sz="2400" dirty="0"/>
              <a:t>,</a:t>
            </a:r>
            <a:r>
              <a:rPr lang="ko-KR" altLang="en-US" sz="2400" dirty="0"/>
              <a:t> 아직 가족의 영향이 더 크다</a:t>
            </a:r>
            <a:r>
              <a:rPr lang="en-US" altLang="ko-KR" sz="2400" dirty="0"/>
              <a:t>.</a:t>
            </a:r>
            <a:r>
              <a:rPr lang="ko-KR" altLang="en-US" sz="2400" dirty="0"/>
              <a:t> </a:t>
            </a:r>
            <a:r>
              <a:rPr lang="en-US" altLang="ko-KR" sz="2400" dirty="0"/>
              <a:t>(the peer influence is great, 	  	  but the family is still the central influence)</a:t>
            </a:r>
          </a:p>
          <a:p>
            <a:pPr marL="0" indent="0">
              <a:buNone/>
            </a:pPr>
            <a:endParaRPr lang="en-US" altLang="ko-KR" sz="2400" dirty="0"/>
          </a:p>
          <a:p>
            <a:pPr marL="0" indent="0">
              <a:lnSpc>
                <a:spcPct val="110000"/>
              </a:lnSpc>
              <a:buNone/>
            </a:pPr>
            <a:r>
              <a:rPr lang="ko-KR" altLang="en-US" sz="2400" dirty="0"/>
              <a:t>***</a:t>
            </a:r>
            <a:r>
              <a:rPr lang="en-US" altLang="ko-KR" sz="2400" dirty="0"/>
              <a:t>7</a:t>
            </a:r>
            <a:r>
              <a:rPr lang="ko-KR" altLang="en-US" sz="2400" dirty="0"/>
              <a:t> 세에서 </a:t>
            </a:r>
            <a:r>
              <a:rPr lang="en-US" altLang="ko-KR" sz="2400" dirty="0"/>
              <a:t>12</a:t>
            </a:r>
            <a:r>
              <a:rPr lang="ko-KR" altLang="en-US" sz="2400" dirty="0"/>
              <a:t> 세 사이의 아이들은 여전히 사실적이지만</a:t>
            </a:r>
            <a:r>
              <a:rPr lang="en-US" altLang="ko-KR" sz="2400" dirty="0"/>
              <a:t>,</a:t>
            </a:r>
            <a:r>
              <a:rPr lang="ko-KR" altLang="en-US" sz="2400" dirty="0"/>
              <a:t> 종교적인 경험과 실천을 통해 영적 정체성을 갖기 시작한다</a:t>
            </a:r>
            <a:r>
              <a:rPr lang="en-US" altLang="ko-KR" sz="2400" dirty="0"/>
              <a:t>.</a:t>
            </a:r>
            <a:r>
              <a:rPr lang="ko-KR" altLang="en-US" sz="2400" dirty="0"/>
              <a:t> </a:t>
            </a:r>
            <a:r>
              <a:rPr lang="en-US" altLang="ko-KR" sz="2400" dirty="0"/>
              <a:t>“</a:t>
            </a:r>
            <a:r>
              <a:rPr lang="ko-KR" altLang="en-US" sz="2400" dirty="0"/>
              <a:t>나는 교회에 나간다</a:t>
            </a:r>
            <a:r>
              <a:rPr lang="en-US" altLang="ko-KR" sz="2400" dirty="0"/>
              <a:t>”</a:t>
            </a:r>
            <a:r>
              <a:rPr lang="ko-KR" altLang="en-US" sz="2400" dirty="0"/>
              <a:t> 이것은 내가 누구이며 내 가족이 </a:t>
            </a:r>
            <a:r>
              <a:rPr lang="ko-KR" altLang="en-US" sz="2400" dirty="0" err="1"/>
              <a:t>누구인지와</a:t>
            </a:r>
            <a:r>
              <a:rPr lang="ko-KR" altLang="en-US" sz="2400" dirty="0"/>
              <a:t> 연관된다</a:t>
            </a:r>
            <a:r>
              <a:rPr lang="en-US" altLang="ko-KR" sz="2400" dirty="0"/>
              <a:t>.</a:t>
            </a:r>
          </a:p>
          <a:p>
            <a:pPr marL="0" indent="0">
              <a:lnSpc>
                <a:spcPct val="110000"/>
              </a:lnSpc>
              <a:buNone/>
            </a:pPr>
            <a:r>
              <a:rPr lang="en-US" altLang="ko-KR" sz="2400" dirty="0"/>
              <a:t>(Children ages 7 to 12 are still concrete thinkers, but they are beginning to develop a sense of spiritual identity through the religious experience and practice. “I go to church” and this is connected to who I am and who my family is.)</a:t>
            </a:r>
          </a:p>
        </p:txBody>
      </p:sp>
      <p:pic>
        <p:nvPicPr>
          <p:cNvPr id="4" name="Picture 3">
            <a:extLst>
              <a:ext uri="{FF2B5EF4-FFF2-40B4-BE49-F238E27FC236}">
                <a16:creationId xmlns:a16="http://schemas.microsoft.com/office/drawing/2014/main" xmlns="" id="{3683DDAF-7626-8F48-92AB-93A46AA41AA2}"/>
              </a:ext>
            </a:extLst>
          </p:cNvPr>
          <p:cNvPicPr>
            <a:picLocks noChangeAspect="1"/>
          </p:cNvPicPr>
          <p:nvPr/>
        </p:nvPicPr>
        <p:blipFill rotWithShape="1">
          <a:blip r:embed="rId2"/>
          <a:srcRect b="8829"/>
          <a:stretch/>
        </p:blipFill>
        <p:spPr>
          <a:xfrm>
            <a:off x="7035052" y="1794765"/>
            <a:ext cx="2650369" cy="1429697"/>
          </a:xfrm>
          <a:prstGeom prst="rect">
            <a:avLst/>
          </a:prstGeom>
        </p:spPr>
      </p:pic>
    </p:spTree>
    <p:extLst>
      <p:ext uri="{BB962C8B-B14F-4D97-AF65-F5344CB8AC3E}">
        <p14:creationId xmlns:p14="http://schemas.microsoft.com/office/powerpoint/2010/main" xmlns="" val="3822606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1E36FC9-EE3B-0940-8A03-4BF73092C829}"/>
              </a:ext>
            </a:extLst>
          </p:cNvPr>
          <p:cNvSpPr>
            <a:spLocks noGrp="1"/>
          </p:cNvSpPr>
          <p:nvPr>
            <p:ph idx="1"/>
          </p:nvPr>
        </p:nvSpPr>
        <p:spPr>
          <a:xfrm>
            <a:off x="838200" y="673100"/>
            <a:ext cx="10515600" cy="5741988"/>
          </a:xfrm>
        </p:spPr>
        <p:txBody>
          <a:bodyPr>
            <a:normAutofit/>
          </a:bodyPr>
          <a:lstStyle/>
          <a:p>
            <a:pPr marL="0" indent="0">
              <a:buNone/>
            </a:pPr>
            <a:r>
              <a:rPr lang="en-US" sz="1800" b="1" dirty="0"/>
              <a:t>(4) </a:t>
            </a:r>
            <a:r>
              <a:rPr lang="ko-KR" altLang="en-US" sz="1800" b="1" u="sng" dirty="0"/>
              <a:t>어린이들의 영적 </a:t>
            </a:r>
            <a:r>
              <a:rPr lang="en-US" altLang="ko-KR" sz="1800" b="1" u="sng" dirty="0"/>
              <a:t>/</a:t>
            </a:r>
            <a:r>
              <a:rPr lang="ko-KR" altLang="en-US" sz="1800" b="1" u="sng" dirty="0"/>
              <a:t> 신앙 성장</a:t>
            </a:r>
            <a:r>
              <a:rPr lang="en-US" altLang="ko-KR" sz="1800" dirty="0"/>
              <a:t> (Children’s spiritual / faith growth)</a:t>
            </a:r>
          </a:p>
          <a:p>
            <a:r>
              <a:rPr lang="ko-KR" altLang="en-US" sz="1800" dirty="0"/>
              <a:t>어린이들의 영적 성장은 </a:t>
            </a:r>
            <a:r>
              <a:rPr lang="ko-KR" altLang="en-US" sz="1800" b="1" dirty="0"/>
              <a:t>정서적 발달과 함께 </a:t>
            </a:r>
            <a:r>
              <a:rPr lang="ko-KR" altLang="en-US" sz="1800" dirty="0"/>
              <a:t>간다</a:t>
            </a:r>
            <a:r>
              <a:rPr lang="en-US" altLang="ko-KR" sz="1800" dirty="0"/>
              <a:t>.</a:t>
            </a:r>
            <a:r>
              <a:rPr lang="ko-KR" altLang="en-US" sz="1800" dirty="0"/>
              <a:t> 즐거움</a:t>
            </a:r>
            <a:r>
              <a:rPr lang="en-US" altLang="ko-KR" sz="1800" dirty="0"/>
              <a:t>,</a:t>
            </a:r>
            <a:r>
              <a:rPr lang="ko-KR" altLang="en-US" sz="1800" dirty="0"/>
              <a:t> 친절</a:t>
            </a:r>
            <a:r>
              <a:rPr lang="en-US" altLang="ko-KR" sz="1800" dirty="0"/>
              <a:t>,</a:t>
            </a:r>
            <a:r>
              <a:rPr lang="ko-KR" altLang="en-US" sz="1800" dirty="0"/>
              <a:t> 감사</a:t>
            </a:r>
            <a:r>
              <a:rPr lang="en-US" altLang="ko-KR" sz="1800" dirty="0"/>
              <a:t>,</a:t>
            </a:r>
            <a:r>
              <a:rPr lang="ko-KR" altLang="en-US" sz="1800" dirty="0"/>
              <a:t> 사랑</a:t>
            </a:r>
            <a:r>
              <a:rPr lang="en-US" altLang="ko-KR" sz="1800" dirty="0"/>
              <a:t>,</a:t>
            </a:r>
            <a:r>
              <a:rPr lang="ko-KR" altLang="en-US" sz="1800" dirty="0"/>
              <a:t> 나눔</a:t>
            </a:r>
            <a:r>
              <a:rPr lang="en-US" altLang="ko-KR" sz="1800" dirty="0"/>
              <a:t>,</a:t>
            </a:r>
            <a:r>
              <a:rPr lang="ko-KR" altLang="en-US" sz="1800" dirty="0"/>
              <a:t> 긍지</a:t>
            </a:r>
            <a:r>
              <a:rPr lang="en-US" altLang="ko-KR" sz="1800" dirty="0"/>
              <a:t>,</a:t>
            </a:r>
            <a:r>
              <a:rPr lang="ko-KR" altLang="en-US" sz="1800" dirty="0"/>
              <a:t> 신뢰</a:t>
            </a:r>
            <a:r>
              <a:rPr lang="en-US" altLang="ko-KR" sz="1800" dirty="0"/>
              <a:t>,</a:t>
            </a:r>
            <a:r>
              <a:rPr lang="ko-KR" altLang="en-US" sz="1800" dirty="0"/>
              <a:t> 안전 등</a:t>
            </a:r>
            <a:r>
              <a:rPr lang="en-US" altLang="ko-KR" sz="1800" dirty="0"/>
              <a:t>…</a:t>
            </a:r>
            <a:r>
              <a:rPr lang="ko-KR" altLang="en-US" sz="1800" dirty="0"/>
              <a:t>의 긍정적인 감정을 키워준다</a:t>
            </a:r>
            <a:r>
              <a:rPr lang="en-US" altLang="ko-KR" sz="1800" dirty="0"/>
              <a:t>.</a:t>
            </a:r>
            <a:r>
              <a:rPr lang="ko-KR" altLang="en-US" sz="1800" dirty="0"/>
              <a:t> 칭찬과 격려를 많이 해준다</a:t>
            </a:r>
            <a:r>
              <a:rPr lang="en-US" altLang="ko-KR" sz="1800" dirty="0"/>
              <a:t>.</a:t>
            </a:r>
          </a:p>
          <a:p>
            <a:pPr marL="0" indent="0">
              <a:buNone/>
            </a:pPr>
            <a:r>
              <a:rPr lang="en-US" altLang="ko-KR" sz="1800" dirty="0"/>
              <a:t>(The spiritual growth of children goes along with emotional development. Help them to develop positive emotions such as joy, kindness, gratitude, love, sharing pride, confidence, security…etc. Provide lots of encouragement and praise.)</a:t>
            </a:r>
          </a:p>
          <a:p>
            <a:r>
              <a:rPr lang="ko-KR" altLang="en-US" sz="1800" dirty="0"/>
              <a:t>가정신앙생활</a:t>
            </a:r>
            <a:r>
              <a:rPr lang="en-US" altLang="ko-KR" sz="1800" dirty="0"/>
              <a:t>,</a:t>
            </a:r>
            <a:r>
              <a:rPr lang="ko-KR" altLang="en-US" sz="1800" dirty="0"/>
              <a:t> 교회생활</a:t>
            </a:r>
            <a:r>
              <a:rPr lang="en-US" altLang="ko-KR" sz="1800" dirty="0"/>
              <a:t>,</a:t>
            </a:r>
            <a:r>
              <a:rPr lang="ko-KR" altLang="en-US" sz="1800" dirty="0"/>
              <a:t> </a:t>
            </a:r>
            <a:r>
              <a:rPr lang="ko-KR" altLang="en-US" sz="1800" dirty="0" err="1"/>
              <a:t>선행을보고</a:t>
            </a:r>
            <a:r>
              <a:rPr lang="ko-KR" altLang="en-US" sz="1800" dirty="0"/>
              <a:t> 신앙생활을 배운다</a:t>
            </a:r>
            <a:r>
              <a:rPr lang="en-US" altLang="ko-KR" sz="1800" dirty="0"/>
              <a:t>.</a:t>
            </a:r>
            <a:r>
              <a:rPr lang="ko-KR" altLang="en-US" sz="1800" dirty="0"/>
              <a:t> 성경이야기를 읽고</a:t>
            </a:r>
            <a:r>
              <a:rPr lang="en-US" altLang="ko-KR" sz="1800" dirty="0"/>
              <a:t>,</a:t>
            </a:r>
            <a:r>
              <a:rPr lang="ko-KR" altLang="en-US" sz="1800" dirty="0"/>
              <a:t> 듣기</a:t>
            </a:r>
            <a:r>
              <a:rPr lang="en-US" altLang="ko-KR" sz="1800" dirty="0"/>
              <a:t>,</a:t>
            </a:r>
            <a:r>
              <a:rPr lang="ko-KR" altLang="en-US" sz="1800" dirty="0"/>
              <a:t> </a:t>
            </a:r>
            <a:r>
              <a:rPr lang="ko-KR" altLang="en-US" sz="1800" dirty="0" err="1"/>
              <a:t>성경이야기</a:t>
            </a:r>
            <a:r>
              <a:rPr lang="ko-KR" altLang="en-US" sz="1800" dirty="0"/>
              <a:t> </a:t>
            </a:r>
            <a:r>
              <a:rPr lang="ko-KR" altLang="en-US" sz="1800" dirty="0" err="1"/>
              <a:t>극작놀이</a:t>
            </a:r>
            <a:r>
              <a:rPr lang="en-US" altLang="ko-KR" sz="1800" dirty="0"/>
              <a:t>,</a:t>
            </a:r>
            <a:r>
              <a:rPr lang="ko-KR" altLang="en-US" sz="1800" dirty="0"/>
              <a:t> 예술과 공예 등을 통하여 신앙을 배운다</a:t>
            </a:r>
            <a:r>
              <a:rPr lang="en-US" altLang="ko-KR" sz="1800" dirty="0"/>
              <a:t>.</a:t>
            </a:r>
          </a:p>
          <a:p>
            <a:pPr marL="0" indent="0">
              <a:buNone/>
            </a:pPr>
            <a:r>
              <a:rPr lang="en-US" altLang="ko-KR" sz="1800" dirty="0"/>
              <a:t>(Children can learn about faith from family, church activities, and good deeds. They experience the spiritual growth through reading and listening, arts and crafts, and playing and dramatizing of Bible stories.)</a:t>
            </a:r>
          </a:p>
          <a:p>
            <a:r>
              <a:rPr lang="ko-KR" altLang="en-US" sz="1800" dirty="0"/>
              <a:t>영적인 질문을 </a:t>
            </a:r>
            <a:r>
              <a:rPr lang="ko-KR" altLang="en-US" sz="1800" dirty="0" err="1"/>
              <a:t>할때</a:t>
            </a:r>
            <a:r>
              <a:rPr lang="ko-KR" altLang="en-US" sz="1800" dirty="0"/>
              <a:t> 질책하지않는다</a:t>
            </a:r>
            <a:r>
              <a:rPr lang="en-US" altLang="ko-KR" sz="1800" dirty="0"/>
              <a:t>.</a:t>
            </a:r>
            <a:r>
              <a:rPr lang="ko-KR" altLang="en-US" sz="1800" dirty="0"/>
              <a:t> </a:t>
            </a:r>
            <a:r>
              <a:rPr lang="en-US" altLang="ko-KR" sz="1800" dirty="0"/>
              <a:t>(</a:t>
            </a:r>
            <a:r>
              <a:rPr lang="ko-KR" altLang="en-US" sz="1800" dirty="0"/>
              <a:t>예</a:t>
            </a:r>
            <a:r>
              <a:rPr lang="en-US" altLang="ko-KR" sz="1800" dirty="0"/>
              <a:t>:</a:t>
            </a:r>
            <a:r>
              <a:rPr lang="ko-KR" altLang="en-US" sz="1800" dirty="0"/>
              <a:t> 왜 </a:t>
            </a:r>
            <a:r>
              <a:rPr lang="ko-KR" altLang="en-US" sz="1800" dirty="0" err="1"/>
              <a:t>교회가야</a:t>
            </a:r>
            <a:r>
              <a:rPr lang="ko-KR" altLang="en-US" sz="1800" dirty="0"/>
              <a:t> 해요</a:t>
            </a:r>
            <a:r>
              <a:rPr lang="en-US" altLang="ko-KR" sz="1800" dirty="0"/>
              <a:t>?</a:t>
            </a:r>
            <a:r>
              <a:rPr lang="ko-KR" altLang="en-US" sz="1800" dirty="0"/>
              <a:t> 예수님도 사과 먹어요</a:t>
            </a:r>
            <a:r>
              <a:rPr lang="en-US" altLang="ko-KR" sz="1800" dirty="0"/>
              <a:t>?).</a:t>
            </a:r>
            <a:r>
              <a:rPr lang="ko-KR" altLang="en-US" sz="1800" dirty="0"/>
              <a:t> 대신 관심을 더 갖도록 격려한다</a:t>
            </a:r>
            <a:r>
              <a:rPr lang="en-US" altLang="ko-KR" sz="1800" dirty="0"/>
              <a:t>.</a:t>
            </a:r>
          </a:p>
          <a:p>
            <a:pPr marL="0" indent="0">
              <a:buNone/>
            </a:pPr>
            <a:r>
              <a:rPr lang="en-US" altLang="ko-KR" sz="1800" dirty="0"/>
              <a:t>(Respect children’s spiritual questions. (i.e. “Why do we have to go to church?” “Does Jesus eat apples too?”) Don’t be judgmental. Rather encourage them to talk about their thoughts.)</a:t>
            </a:r>
          </a:p>
          <a:p>
            <a:r>
              <a:rPr lang="ko-KR" altLang="en-US" sz="1800" dirty="0"/>
              <a:t>다른 사람들을 위해 하는 일</a:t>
            </a:r>
            <a:r>
              <a:rPr lang="en-US" altLang="ko-KR" sz="1800" dirty="0"/>
              <a:t>,</a:t>
            </a:r>
            <a:r>
              <a:rPr lang="ko-KR" altLang="en-US" sz="1800" dirty="0"/>
              <a:t> 노숙자 </a:t>
            </a:r>
            <a:r>
              <a:rPr lang="ko-KR" altLang="en-US" sz="1800" dirty="0" err="1"/>
              <a:t>음식공급</a:t>
            </a:r>
            <a:r>
              <a:rPr lang="en-US" altLang="ko-KR" sz="1800" dirty="0"/>
              <a:t>,</a:t>
            </a:r>
            <a:r>
              <a:rPr lang="ko-KR" altLang="en-US" sz="1800" dirty="0"/>
              <a:t> 교회 청소 날 </a:t>
            </a:r>
            <a:r>
              <a:rPr lang="ko-KR" altLang="en-US" sz="1800" dirty="0" err="1"/>
              <a:t>같은일에</a:t>
            </a:r>
            <a:r>
              <a:rPr lang="ko-KR" altLang="en-US" sz="1800" dirty="0"/>
              <a:t> 참여 시킨다</a:t>
            </a:r>
            <a:r>
              <a:rPr lang="en-US" altLang="ko-KR" sz="1800" dirty="0"/>
              <a:t>.</a:t>
            </a:r>
            <a:r>
              <a:rPr lang="ko-KR" altLang="en-US" sz="1800" dirty="0"/>
              <a:t> 소속감을 배우며 친구관계를 맺고</a:t>
            </a:r>
            <a:r>
              <a:rPr lang="en-US" altLang="ko-KR" sz="1800" dirty="0"/>
              <a:t>,</a:t>
            </a:r>
            <a:r>
              <a:rPr lang="ko-KR" altLang="en-US" sz="1800" dirty="0"/>
              <a:t> 어른들의 믿음의 본을 따게 된다</a:t>
            </a:r>
            <a:r>
              <a:rPr lang="en-US" altLang="ko-KR" sz="1800" dirty="0"/>
              <a:t>.</a:t>
            </a:r>
          </a:p>
          <a:p>
            <a:pPr marL="0" indent="0">
              <a:buNone/>
            </a:pPr>
            <a:r>
              <a:rPr lang="en-US" altLang="ko-KR" sz="1800" dirty="0"/>
              <a:t>(Involve children in doing things for others such as feeding the homeless and church clean-up days. Children can experience belonging and build relationships with peer and Christian adult role models.)</a:t>
            </a:r>
            <a:endParaRPr lang="en-US" altLang="ko-KR" sz="2200" dirty="0"/>
          </a:p>
        </p:txBody>
      </p:sp>
    </p:spTree>
    <p:extLst>
      <p:ext uri="{BB962C8B-B14F-4D97-AF65-F5344CB8AC3E}">
        <p14:creationId xmlns:p14="http://schemas.microsoft.com/office/powerpoint/2010/main" xmlns="" val="12804040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AF9D782-C3D3-B641-BCB4-9E2D7F873EB6}"/>
              </a:ext>
            </a:extLst>
          </p:cNvPr>
          <p:cNvPicPr>
            <a:picLocks noGrp="1" noChangeAspect="1"/>
          </p:cNvPicPr>
          <p:nvPr>
            <p:ph idx="1"/>
          </p:nvPr>
        </p:nvPicPr>
        <p:blipFill>
          <a:blip r:embed="rId2"/>
          <a:stretch>
            <a:fillRect/>
          </a:stretch>
        </p:blipFill>
        <p:spPr>
          <a:xfrm>
            <a:off x="1604211" y="0"/>
            <a:ext cx="8887325" cy="6874457"/>
          </a:xfrm>
        </p:spPr>
      </p:pic>
    </p:spTree>
    <p:extLst>
      <p:ext uri="{BB962C8B-B14F-4D97-AF65-F5344CB8AC3E}">
        <p14:creationId xmlns:p14="http://schemas.microsoft.com/office/powerpoint/2010/main" xmlns="" val="403694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698FCA3-44CE-A04F-9669-DD247997297D}"/>
              </a:ext>
            </a:extLst>
          </p:cNvPr>
          <p:cNvPicPr>
            <a:picLocks noGrp="1" noChangeAspect="1"/>
          </p:cNvPicPr>
          <p:nvPr>
            <p:ph idx="1"/>
          </p:nvPr>
        </p:nvPicPr>
        <p:blipFill rotWithShape="1">
          <a:blip r:embed="rId2"/>
          <a:srcRect l="1084" t="1648" r="50134" b="43331"/>
          <a:stretch/>
        </p:blipFill>
        <p:spPr>
          <a:xfrm>
            <a:off x="2117558" y="0"/>
            <a:ext cx="7860631" cy="6858000"/>
          </a:xfrm>
        </p:spPr>
      </p:pic>
    </p:spTree>
    <p:extLst>
      <p:ext uri="{BB962C8B-B14F-4D97-AF65-F5344CB8AC3E}">
        <p14:creationId xmlns:p14="http://schemas.microsoft.com/office/powerpoint/2010/main" xmlns="" val="2009046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6AD53DEF-B4FB-034E-AF10-7A7E54A5B117}"/>
              </a:ext>
            </a:extLst>
          </p:cNvPr>
          <p:cNvPicPr>
            <a:picLocks noGrp="1" noChangeAspect="1"/>
          </p:cNvPicPr>
          <p:nvPr>
            <p:ph idx="1"/>
          </p:nvPr>
        </p:nvPicPr>
        <p:blipFill rotWithShape="1">
          <a:blip r:embed="rId2"/>
          <a:srcRect l="50000" t="1917" r="1806" b="44995"/>
          <a:stretch/>
        </p:blipFill>
        <p:spPr>
          <a:xfrm>
            <a:off x="2133600" y="0"/>
            <a:ext cx="8054084" cy="6862651"/>
          </a:xfrm>
        </p:spPr>
      </p:pic>
    </p:spTree>
    <p:extLst>
      <p:ext uri="{BB962C8B-B14F-4D97-AF65-F5344CB8AC3E}">
        <p14:creationId xmlns:p14="http://schemas.microsoft.com/office/powerpoint/2010/main" xmlns="" val="825300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1C24C6B-3D8D-4B48-A179-DB4939CB5C0D}"/>
              </a:ext>
            </a:extLst>
          </p:cNvPr>
          <p:cNvPicPr>
            <a:picLocks noGrp="1" noChangeAspect="1"/>
          </p:cNvPicPr>
          <p:nvPr>
            <p:ph idx="1"/>
          </p:nvPr>
        </p:nvPicPr>
        <p:blipFill rotWithShape="1">
          <a:blip r:embed="rId2"/>
          <a:srcRect l="941" t="56671" r="49915" b="1947"/>
          <a:stretch/>
        </p:blipFill>
        <p:spPr>
          <a:xfrm>
            <a:off x="866273" y="0"/>
            <a:ext cx="10549004" cy="6871000"/>
          </a:xfrm>
        </p:spPr>
      </p:pic>
    </p:spTree>
    <p:extLst>
      <p:ext uri="{BB962C8B-B14F-4D97-AF65-F5344CB8AC3E}">
        <p14:creationId xmlns:p14="http://schemas.microsoft.com/office/powerpoint/2010/main" xmlns="" val="620462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F49BC0F1-F038-4D4D-BF9B-AFC2ABDCF69C}"/>
              </a:ext>
            </a:extLst>
          </p:cNvPr>
          <p:cNvPicPr>
            <a:picLocks noGrp="1" noChangeAspect="1"/>
          </p:cNvPicPr>
          <p:nvPr>
            <p:ph idx="1"/>
          </p:nvPr>
        </p:nvPicPr>
        <p:blipFill rotWithShape="1">
          <a:blip r:embed="rId2"/>
          <a:srcRect l="49917" t="55706" r="867" b="1989"/>
          <a:stretch/>
        </p:blipFill>
        <p:spPr>
          <a:xfrm>
            <a:off x="864057" y="-44981"/>
            <a:ext cx="10381459" cy="6902981"/>
          </a:xfrm>
        </p:spPr>
      </p:pic>
    </p:spTree>
    <p:extLst>
      <p:ext uri="{BB962C8B-B14F-4D97-AF65-F5344CB8AC3E}">
        <p14:creationId xmlns:p14="http://schemas.microsoft.com/office/powerpoint/2010/main" xmlns="" val="3826695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C28CD909-5432-6E47-B632-53891678337A}"/>
              </a:ext>
            </a:extLst>
          </p:cNvPr>
          <p:cNvPicPr>
            <a:picLocks noGrp="1" noChangeAspect="1"/>
          </p:cNvPicPr>
          <p:nvPr>
            <p:ph idx="1"/>
          </p:nvPr>
        </p:nvPicPr>
        <p:blipFill rotWithShape="1">
          <a:blip r:embed="rId2"/>
          <a:srcRect r="492"/>
          <a:stretch/>
        </p:blipFill>
        <p:spPr>
          <a:xfrm>
            <a:off x="1691268" y="0"/>
            <a:ext cx="8766143" cy="6932591"/>
          </a:xfrm>
        </p:spPr>
      </p:pic>
      <p:pic>
        <p:nvPicPr>
          <p:cNvPr id="6" name="Content Placeholder 4">
            <a:extLst>
              <a:ext uri="{FF2B5EF4-FFF2-40B4-BE49-F238E27FC236}">
                <a16:creationId xmlns:a16="http://schemas.microsoft.com/office/drawing/2014/main" xmlns="" id="{3F2572C9-7626-BB46-B1C8-73A97588B47C}"/>
              </a:ext>
            </a:extLst>
          </p:cNvPr>
          <p:cNvPicPr>
            <a:picLocks noChangeAspect="1"/>
          </p:cNvPicPr>
          <p:nvPr/>
        </p:nvPicPr>
        <p:blipFill rotWithShape="1">
          <a:blip r:embed="rId2"/>
          <a:srcRect r="492"/>
          <a:stretch/>
        </p:blipFill>
        <p:spPr>
          <a:xfrm>
            <a:off x="1691268" y="0"/>
            <a:ext cx="8766143" cy="6932591"/>
          </a:xfrm>
          <a:prstGeom prst="rect">
            <a:avLst/>
          </a:prstGeom>
        </p:spPr>
      </p:pic>
    </p:spTree>
    <p:extLst>
      <p:ext uri="{BB962C8B-B14F-4D97-AF65-F5344CB8AC3E}">
        <p14:creationId xmlns:p14="http://schemas.microsoft.com/office/powerpoint/2010/main" xmlns="" val="268887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893AE2BD-0CDF-1A48-8376-10D8F9645AB4}"/>
              </a:ext>
            </a:extLst>
          </p:cNvPr>
          <p:cNvPicPr>
            <a:picLocks noGrp="1" noChangeAspect="1"/>
          </p:cNvPicPr>
          <p:nvPr>
            <p:ph idx="1"/>
          </p:nvPr>
        </p:nvPicPr>
        <p:blipFill rotWithShape="1">
          <a:blip r:embed="rId2"/>
          <a:srcRect l="1026" t="1398" r="49890" b="44318"/>
          <a:stretch/>
        </p:blipFill>
        <p:spPr>
          <a:xfrm>
            <a:off x="2271282" y="0"/>
            <a:ext cx="7879954" cy="6858000"/>
          </a:xfrm>
        </p:spPr>
      </p:pic>
    </p:spTree>
    <p:extLst>
      <p:ext uri="{BB962C8B-B14F-4D97-AF65-F5344CB8AC3E}">
        <p14:creationId xmlns:p14="http://schemas.microsoft.com/office/powerpoint/2010/main" xmlns="" val="3521061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E16E500-D656-6942-827D-1D1FFB98FDD8}"/>
              </a:ext>
            </a:extLst>
          </p:cNvPr>
          <p:cNvPicPr>
            <a:picLocks noGrp="1" noChangeAspect="1"/>
          </p:cNvPicPr>
          <p:nvPr>
            <p:ph idx="1"/>
          </p:nvPr>
        </p:nvPicPr>
        <p:blipFill rotWithShape="1">
          <a:blip r:embed="rId2"/>
          <a:srcRect l="50129" t="1362" r="1341" b="44704"/>
          <a:stretch/>
        </p:blipFill>
        <p:spPr>
          <a:xfrm>
            <a:off x="2296634" y="0"/>
            <a:ext cx="7841343" cy="6858000"/>
          </a:xfrm>
        </p:spPr>
      </p:pic>
    </p:spTree>
    <p:extLst>
      <p:ext uri="{BB962C8B-B14F-4D97-AF65-F5344CB8AC3E}">
        <p14:creationId xmlns:p14="http://schemas.microsoft.com/office/powerpoint/2010/main" xmlns="" val="3779211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0A077F15-97B6-514D-9760-C461BD8B514F}"/>
              </a:ext>
            </a:extLst>
          </p:cNvPr>
          <p:cNvPicPr>
            <a:picLocks noGrp="1" noChangeAspect="1"/>
          </p:cNvPicPr>
          <p:nvPr>
            <p:ph idx="1"/>
          </p:nvPr>
        </p:nvPicPr>
        <p:blipFill rotWithShape="1">
          <a:blip r:embed="rId2"/>
          <a:srcRect l="1115" t="56369" r="50304" b="1574"/>
          <a:stretch/>
        </p:blipFill>
        <p:spPr>
          <a:xfrm>
            <a:off x="1212112" y="0"/>
            <a:ext cx="10066561" cy="6858000"/>
          </a:xfrm>
        </p:spPr>
      </p:pic>
    </p:spTree>
    <p:extLst>
      <p:ext uri="{BB962C8B-B14F-4D97-AF65-F5344CB8AC3E}">
        <p14:creationId xmlns:p14="http://schemas.microsoft.com/office/powerpoint/2010/main" xmlns="" val="2625745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B65CA8D-A25A-EE41-971E-C1250ACAE685}"/>
              </a:ext>
            </a:extLst>
          </p:cNvPr>
          <p:cNvPicPr>
            <a:picLocks noGrp="1" noChangeAspect="1"/>
          </p:cNvPicPr>
          <p:nvPr>
            <p:ph idx="1"/>
          </p:nvPr>
        </p:nvPicPr>
        <p:blipFill rotWithShape="1">
          <a:blip r:embed="rId2"/>
          <a:srcRect l="50206" t="55758" r="1528" b="2303"/>
          <a:stretch/>
        </p:blipFill>
        <p:spPr>
          <a:xfrm>
            <a:off x="1080655" y="0"/>
            <a:ext cx="10029330" cy="6858000"/>
          </a:xfrm>
        </p:spPr>
      </p:pic>
    </p:spTree>
    <p:extLst>
      <p:ext uri="{BB962C8B-B14F-4D97-AF65-F5344CB8AC3E}">
        <p14:creationId xmlns:p14="http://schemas.microsoft.com/office/powerpoint/2010/main" xmlns="" val="282725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48BDCE-7640-3741-AE54-98A67D69C238}"/>
              </a:ext>
            </a:extLst>
          </p:cNvPr>
          <p:cNvSpPr>
            <a:spLocks noGrp="1"/>
          </p:cNvSpPr>
          <p:nvPr>
            <p:ph idx="1"/>
          </p:nvPr>
        </p:nvSpPr>
        <p:spPr>
          <a:xfrm>
            <a:off x="171449" y="1328738"/>
            <a:ext cx="11858625" cy="5529262"/>
          </a:xfrm>
        </p:spPr>
        <p:txBody>
          <a:bodyPr>
            <a:normAutofit/>
          </a:bodyPr>
          <a:lstStyle/>
          <a:p>
            <a:pPr marL="0" indent="0">
              <a:lnSpc>
                <a:spcPct val="100000"/>
              </a:lnSpc>
              <a:buNone/>
            </a:pPr>
            <a:r>
              <a:rPr lang="ko-KR" altLang="en-US" sz="2000" dirty="0"/>
              <a:t>그리고 오늘 내가 여러분에게 전하는 이 말씀을 언제나 잊지 말고 여러분은 집에 있을 때나 길을 갈 때나 잠자리에 들 때나 아침에 일어날 때나 이것에 대하여 항상 이야기하십시오</a:t>
            </a:r>
            <a:r>
              <a:rPr lang="en-US" altLang="ko-KR" sz="2000" dirty="0"/>
              <a:t>.</a:t>
            </a:r>
            <a:r>
              <a:rPr lang="ko-KR" altLang="en-US" sz="2000" dirty="0"/>
              <a:t> </a:t>
            </a:r>
            <a:r>
              <a:rPr lang="en-US" altLang="ko-KR" sz="2000" dirty="0"/>
              <a:t>(</a:t>
            </a:r>
            <a:r>
              <a:rPr lang="ko-KR" altLang="en-US" sz="2000" dirty="0"/>
              <a:t>신명기 </a:t>
            </a:r>
            <a:r>
              <a:rPr lang="en-US" altLang="ko-KR" sz="2000" dirty="0"/>
              <a:t>6:6-7)</a:t>
            </a:r>
          </a:p>
          <a:p>
            <a:pPr marL="0" indent="0">
              <a:lnSpc>
                <a:spcPct val="100000"/>
              </a:lnSpc>
              <a:buNone/>
            </a:pPr>
            <a:r>
              <a:rPr lang="en-US" sz="2000" dirty="0"/>
              <a:t>Always remember these commands I give you today. Teach them to you children. Talk about them when you sit at home and walk along the road. Talk about them when you lie down and when you get up. (Deuteronomy 6:6-7 – International Children’s Bible (ICB))</a:t>
            </a:r>
          </a:p>
          <a:p>
            <a:pPr marL="0" indent="0">
              <a:buNone/>
            </a:pPr>
            <a:endParaRPr lang="en-US" sz="2400" dirty="0"/>
          </a:p>
          <a:p>
            <a:pPr marL="0" indent="0">
              <a:buNone/>
            </a:pPr>
            <a:endParaRPr lang="en-US" altLang="ko-KR" sz="2000" dirty="0"/>
          </a:p>
          <a:p>
            <a:pPr marL="0" indent="0">
              <a:buNone/>
            </a:pPr>
            <a:endParaRPr lang="en-US" altLang="ko-KR" sz="2000" dirty="0"/>
          </a:p>
          <a:p>
            <a:pPr marL="0" indent="0">
              <a:buNone/>
            </a:pPr>
            <a:endParaRPr lang="en-US" altLang="ko-KR" sz="2000" dirty="0"/>
          </a:p>
          <a:p>
            <a:pPr marL="0" indent="0">
              <a:buNone/>
            </a:pPr>
            <a:endParaRPr lang="en-US" altLang="ko-KR" sz="2000" dirty="0"/>
          </a:p>
          <a:p>
            <a:pPr marL="0" indent="0">
              <a:buNone/>
            </a:pPr>
            <a:endParaRPr lang="en-US" altLang="ko-KR" sz="2000" dirty="0"/>
          </a:p>
          <a:p>
            <a:pPr marL="0" indent="0">
              <a:buNone/>
            </a:pPr>
            <a:r>
              <a:rPr lang="ko-KR" altLang="en-US" sz="2000" dirty="0"/>
              <a:t>아이에게 바른 길을 가르쳐라</a:t>
            </a:r>
            <a:r>
              <a:rPr lang="en-US" altLang="ko-KR" sz="2000" dirty="0"/>
              <a:t>.</a:t>
            </a:r>
            <a:r>
              <a:rPr lang="ko-KR" altLang="en-US" sz="2000" dirty="0"/>
              <a:t> 그리면 늙어도 그 길을 떠나지 않을 것이다</a:t>
            </a:r>
            <a:r>
              <a:rPr lang="en-US" altLang="ko-KR" sz="2000" dirty="0"/>
              <a:t>.</a:t>
            </a:r>
            <a:r>
              <a:rPr lang="ko-KR" altLang="en-US" sz="2000" dirty="0"/>
              <a:t> </a:t>
            </a:r>
            <a:r>
              <a:rPr lang="en-US" altLang="ko-KR" sz="2000" dirty="0"/>
              <a:t>(</a:t>
            </a:r>
            <a:r>
              <a:rPr lang="ko-KR" altLang="en-US" sz="2000" dirty="0"/>
              <a:t>잠언 </a:t>
            </a:r>
            <a:r>
              <a:rPr lang="en-US" altLang="ko-KR" sz="2000" dirty="0"/>
              <a:t>22:6)</a:t>
            </a:r>
          </a:p>
          <a:p>
            <a:pPr marL="0" indent="0">
              <a:buNone/>
            </a:pPr>
            <a:r>
              <a:rPr lang="en-US" altLang="ko-KR" sz="2000" dirty="0"/>
              <a:t>Train a child how to live the right way. Then even when he is old, he will still live that way. (Proverbs 22:6-ICB)</a:t>
            </a:r>
          </a:p>
          <a:p>
            <a:pPr marL="0" indent="0">
              <a:buNone/>
            </a:pPr>
            <a:endParaRPr lang="en-US" altLang="ko-KR" dirty="0"/>
          </a:p>
          <a:p>
            <a:pPr marL="0" indent="0">
              <a:buNone/>
            </a:pPr>
            <a:endParaRPr lang="en-US" dirty="0"/>
          </a:p>
        </p:txBody>
      </p:sp>
      <p:pic>
        <p:nvPicPr>
          <p:cNvPr id="4" name="Graphic 3">
            <a:extLst>
              <a:ext uri="{FF2B5EF4-FFF2-40B4-BE49-F238E27FC236}">
                <a16:creationId xmlns:a16="http://schemas.microsoft.com/office/drawing/2014/main" xmlns="" id="{0A82DE83-49CD-CF43-9A57-CD9FFBF7D84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679950" y="155575"/>
            <a:ext cx="2832100" cy="1173163"/>
          </a:xfrm>
          <a:prstGeom prst="rect">
            <a:avLst/>
          </a:prstGeom>
        </p:spPr>
      </p:pic>
      <p:pic>
        <p:nvPicPr>
          <p:cNvPr id="8" name="Picture 7">
            <a:extLst>
              <a:ext uri="{FF2B5EF4-FFF2-40B4-BE49-F238E27FC236}">
                <a16:creationId xmlns:a16="http://schemas.microsoft.com/office/drawing/2014/main" xmlns="" id="{ABC31059-CC15-BB47-8C58-380863B1D4CC}"/>
              </a:ext>
            </a:extLst>
          </p:cNvPr>
          <p:cNvPicPr>
            <a:picLocks noChangeAspect="1"/>
          </p:cNvPicPr>
          <p:nvPr/>
        </p:nvPicPr>
        <p:blipFill rotWithShape="1">
          <a:blip r:embed="rId4"/>
          <a:srcRect b="32500"/>
          <a:stretch/>
        </p:blipFill>
        <p:spPr>
          <a:xfrm>
            <a:off x="830169" y="3089967"/>
            <a:ext cx="2740212" cy="2314575"/>
          </a:xfrm>
          <a:prstGeom prst="rect">
            <a:avLst/>
          </a:prstGeom>
        </p:spPr>
      </p:pic>
      <p:sp>
        <p:nvSpPr>
          <p:cNvPr id="9" name="TextBox 8">
            <a:extLst>
              <a:ext uri="{FF2B5EF4-FFF2-40B4-BE49-F238E27FC236}">
                <a16:creationId xmlns:a16="http://schemas.microsoft.com/office/drawing/2014/main" xmlns="" id="{C15E4D86-233F-0644-AB16-50F995DDD8A2}"/>
              </a:ext>
            </a:extLst>
          </p:cNvPr>
          <p:cNvSpPr txBox="1"/>
          <p:nvPr/>
        </p:nvSpPr>
        <p:spPr>
          <a:xfrm>
            <a:off x="4229100" y="3139260"/>
            <a:ext cx="7800974" cy="2215991"/>
          </a:xfrm>
          <a:prstGeom prst="rect">
            <a:avLst/>
          </a:prstGeom>
          <a:noFill/>
        </p:spPr>
        <p:txBody>
          <a:bodyPr wrap="square" rtlCol="0">
            <a:spAutoFit/>
          </a:bodyPr>
          <a:lstStyle/>
          <a:p>
            <a:r>
              <a:rPr lang="ko-KR" altLang="en-US" sz="2000" dirty="0"/>
              <a:t>그래서 예수님은 </a:t>
            </a:r>
            <a:r>
              <a:rPr lang="en-US" altLang="ko-KR" sz="2000" dirty="0"/>
              <a:t>“</a:t>
            </a:r>
            <a:r>
              <a:rPr lang="ko-KR" altLang="en-US" sz="2000" dirty="0"/>
              <a:t>어린 아이들이 나에게 오는 것을 막지 말아라</a:t>
            </a:r>
            <a:r>
              <a:rPr lang="en-US" altLang="ko-KR" sz="2000" dirty="0"/>
              <a:t>.</a:t>
            </a:r>
            <a:r>
              <a:rPr lang="ko-KR" altLang="en-US" sz="2000" dirty="0"/>
              <a:t> 하늘 나라는 이런 이런 아이와 같은 사람들의 것이다</a:t>
            </a:r>
            <a:r>
              <a:rPr lang="en-US" altLang="ko-KR" sz="2000" dirty="0"/>
              <a:t>.</a:t>
            </a:r>
            <a:r>
              <a:rPr lang="ko-KR" altLang="en-US" sz="2000" dirty="0"/>
              <a:t> </a:t>
            </a:r>
            <a:r>
              <a:rPr lang="en-US" altLang="ko-KR" sz="2000" dirty="0"/>
              <a:t>(</a:t>
            </a:r>
            <a:r>
              <a:rPr lang="ko-KR" altLang="en-US" sz="2000" dirty="0"/>
              <a:t>마태복음 </a:t>
            </a:r>
            <a:r>
              <a:rPr lang="en-US" altLang="ko-KR" sz="2000" dirty="0"/>
              <a:t>19:14).</a:t>
            </a:r>
          </a:p>
          <a:p>
            <a:endParaRPr lang="en-US" altLang="ko-KR" sz="2000" dirty="0"/>
          </a:p>
          <a:p>
            <a:r>
              <a:rPr lang="en-US" altLang="ko-KR" sz="2000" dirty="0"/>
              <a:t>But Jesus said, “Let the little children come to me. Don’t stop them, because the kingdom of heaven belongs to people who are like these children.” (Matthew 19:14-ICB)</a:t>
            </a:r>
          </a:p>
          <a:p>
            <a:endParaRPr lang="en-US" dirty="0"/>
          </a:p>
        </p:txBody>
      </p:sp>
    </p:spTree>
    <p:extLst>
      <p:ext uri="{BB962C8B-B14F-4D97-AF65-F5344CB8AC3E}">
        <p14:creationId xmlns:p14="http://schemas.microsoft.com/office/powerpoint/2010/main" xmlns="" val="87697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822A068-6F82-AC4A-933C-2631D8C6721D}"/>
              </a:ext>
            </a:extLst>
          </p:cNvPr>
          <p:cNvSpPr>
            <a:spLocks noGrp="1"/>
          </p:cNvSpPr>
          <p:nvPr>
            <p:ph idx="1"/>
          </p:nvPr>
        </p:nvSpPr>
        <p:spPr>
          <a:xfrm>
            <a:off x="838200" y="721895"/>
            <a:ext cx="10515600" cy="5455068"/>
          </a:xfrm>
        </p:spPr>
        <p:txBody>
          <a:bodyPr/>
          <a:lstStyle/>
          <a:p>
            <a:pPr marL="514350" indent="-514350">
              <a:lnSpc>
                <a:spcPct val="100000"/>
              </a:lnSpc>
              <a:buAutoNum type="arabicParenR"/>
            </a:pPr>
            <a:r>
              <a:rPr lang="ko-KR" altLang="en-US" b="1" u="sng" dirty="0"/>
              <a:t>아동 발달</a:t>
            </a:r>
            <a:r>
              <a:rPr lang="ko-KR" altLang="en-US" dirty="0"/>
              <a:t>에 관하여 </a:t>
            </a:r>
            <a:r>
              <a:rPr lang="ko-KR" altLang="en-US" dirty="0" err="1"/>
              <a:t>말할때</a:t>
            </a:r>
            <a:r>
              <a:rPr lang="ko-KR" altLang="en-US" dirty="0"/>
              <a:t> 일반적으로 육체적</a:t>
            </a:r>
            <a:r>
              <a:rPr lang="en-US" altLang="ko-KR" dirty="0"/>
              <a:t>,</a:t>
            </a:r>
            <a:r>
              <a:rPr lang="ko-KR" altLang="en-US" dirty="0"/>
              <a:t> 정신적</a:t>
            </a:r>
            <a:r>
              <a:rPr lang="en-US" altLang="ko-KR" dirty="0"/>
              <a:t>,</a:t>
            </a:r>
            <a:r>
              <a:rPr lang="ko-KR" altLang="en-US" dirty="0"/>
              <a:t> 사회적</a:t>
            </a:r>
            <a:r>
              <a:rPr lang="en-US" altLang="ko-KR" dirty="0"/>
              <a:t>,</a:t>
            </a:r>
            <a:r>
              <a:rPr lang="ko-KR" altLang="en-US" dirty="0"/>
              <a:t> 사회적 및 정서적 및 정서적 면에 대하여 이야기한다</a:t>
            </a:r>
            <a:r>
              <a:rPr lang="en-US" altLang="ko-KR" dirty="0"/>
              <a:t>.</a:t>
            </a:r>
          </a:p>
          <a:p>
            <a:pPr marL="0" indent="0">
              <a:buNone/>
            </a:pPr>
            <a:r>
              <a:rPr lang="en-US" dirty="0"/>
              <a:t>(when talking about </a:t>
            </a:r>
            <a:r>
              <a:rPr lang="en-US" b="1" u="sng" dirty="0"/>
              <a:t>children’s development</a:t>
            </a:r>
            <a:r>
              <a:rPr lang="en-US" dirty="0"/>
              <a:t>, we talk about  physical, mental, social, and emotional aspects in general.)</a:t>
            </a:r>
          </a:p>
          <a:p>
            <a:pPr marL="0" indent="0">
              <a:buNone/>
            </a:pPr>
            <a:r>
              <a:rPr lang="en-US" dirty="0"/>
              <a:t>	1. </a:t>
            </a:r>
            <a:r>
              <a:rPr lang="ko-KR" altLang="en-US" dirty="0"/>
              <a:t>신체적 </a:t>
            </a:r>
            <a:r>
              <a:rPr lang="en-US" altLang="ko-KR" dirty="0"/>
              <a:t>(physical)</a:t>
            </a:r>
          </a:p>
          <a:p>
            <a:pPr marL="0" indent="0">
              <a:buNone/>
            </a:pPr>
            <a:r>
              <a:rPr lang="en-US" dirty="0"/>
              <a:t>	2. </a:t>
            </a:r>
            <a:r>
              <a:rPr lang="ko-KR" altLang="en-US" dirty="0"/>
              <a:t>정신적 </a:t>
            </a:r>
            <a:r>
              <a:rPr lang="en-US" altLang="ko-KR" dirty="0"/>
              <a:t>(mental)</a:t>
            </a:r>
          </a:p>
          <a:p>
            <a:pPr marL="0" indent="0">
              <a:buNone/>
            </a:pPr>
            <a:r>
              <a:rPr lang="en-US" dirty="0"/>
              <a:t>	</a:t>
            </a:r>
            <a:r>
              <a:rPr lang="en-US" altLang="ko-KR" dirty="0"/>
              <a:t>3.</a:t>
            </a:r>
            <a:r>
              <a:rPr lang="ko-KR" altLang="en-US" dirty="0"/>
              <a:t> 사회적 </a:t>
            </a:r>
            <a:r>
              <a:rPr lang="en-US" altLang="ko-KR" dirty="0"/>
              <a:t>(social)</a:t>
            </a:r>
          </a:p>
          <a:p>
            <a:pPr marL="0" indent="0">
              <a:buNone/>
            </a:pPr>
            <a:r>
              <a:rPr lang="en-US" dirty="0"/>
              <a:t>	</a:t>
            </a:r>
            <a:r>
              <a:rPr lang="en-US" altLang="ko-KR" dirty="0"/>
              <a:t>4.</a:t>
            </a:r>
            <a:r>
              <a:rPr lang="ko-KR" altLang="en-US" dirty="0"/>
              <a:t> 정서적 </a:t>
            </a:r>
            <a:r>
              <a:rPr lang="en-US" altLang="ko-KR" dirty="0"/>
              <a:t>(emotional)</a:t>
            </a:r>
          </a:p>
          <a:p>
            <a:pPr marL="0" indent="0">
              <a:buNone/>
            </a:pPr>
            <a:endParaRPr lang="en-US" dirty="0"/>
          </a:p>
          <a:p>
            <a:pPr marL="0" indent="0">
              <a:buNone/>
            </a:pPr>
            <a:r>
              <a:rPr lang="en-US" dirty="0"/>
              <a:t>*** </a:t>
            </a:r>
            <a:r>
              <a:rPr lang="ko-KR" altLang="en-US" dirty="0"/>
              <a:t>각 어린이는 </a:t>
            </a:r>
            <a:r>
              <a:rPr lang="ko-KR" altLang="en-US" b="1" u="sng" dirty="0"/>
              <a:t>유일하다</a:t>
            </a:r>
            <a:r>
              <a:rPr lang="en-US" altLang="ko-KR" dirty="0"/>
              <a:t>.</a:t>
            </a:r>
            <a:r>
              <a:rPr lang="ko-KR" altLang="en-US" dirty="0"/>
              <a:t> 어린이는 모두 </a:t>
            </a:r>
            <a:r>
              <a:rPr lang="ko-KR" altLang="en-US" b="1" u="sng" dirty="0"/>
              <a:t>다르다</a:t>
            </a:r>
            <a:r>
              <a:rPr lang="en-US" altLang="ko-KR" dirty="0"/>
              <a:t>.</a:t>
            </a:r>
          </a:p>
          <a:p>
            <a:pPr marL="0" indent="0">
              <a:buNone/>
            </a:pPr>
            <a:r>
              <a:rPr lang="en-US" dirty="0"/>
              <a:t>        (Each child is </a:t>
            </a:r>
            <a:r>
              <a:rPr lang="en-US" b="1" dirty="0"/>
              <a:t>unique</a:t>
            </a:r>
            <a:r>
              <a:rPr lang="en-US" dirty="0"/>
              <a:t>. Every child is </a:t>
            </a:r>
            <a:r>
              <a:rPr lang="en-US" b="1" dirty="0"/>
              <a:t>different</a:t>
            </a:r>
            <a:r>
              <a:rPr lang="en-US" dirty="0"/>
              <a:t>.)</a:t>
            </a:r>
          </a:p>
        </p:txBody>
      </p:sp>
      <p:pic>
        <p:nvPicPr>
          <p:cNvPr id="4" name="Picture 3">
            <a:extLst>
              <a:ext uri="{FF2B5EF4-FFF2-40B4-BE49-F238E27FC236}">
                <a16:creationId xmlns:a16="http://schemas.microsoft.com/office/drawing/2014/main" xmlns="" id="{24E4D9A7-DAB1-7042-BF51-C927273D22CA}"/>
              </a:ext>
            </a:extLst>
          </p:cNvPr>
          <p:cNvPicPr>
            <a:picLocks noChangeAspect="1"/>
          </p:cNvPicPr>
          <p:nvPr/>
        </p:nvPicPr>
        <p:blipFill rotWithShape="1">
          <a:blip r:embed="rId2">
            <a:extLst>
              <a:ext uri="{BEBA8EAE-BF5A-486C-A8C5-ECC9F3942E4B}">
                <a14:imgProps xmlns:a14="http://schemas.microsoft.com/office/drawing/2010/main" xmlns="">
                  <a14:imgLayer>
                    <a14:imgEffect>
                      <a14:sharpenSoften amount="40000"/>
                    </a14:imgEffect>
                    <a14:imgEffect>
                      <a14:colorTemperature colorTemp="4584"/>
                    </a14:imgEffect>
                    <a14:imgEffect>
                      <a14:saturation sat="0"/>
                    </a14:imgEffect>
                    <a14:imgEffect>
                      <a14:brightnessContrast bright="17000" contrast="48000"/>
                    </a14:imgEffect>
                  </a14:imgLayer>
                </a14:imgProps>
              </a:ext>
            </a:extLst>
          </a:blip>
          <a:srcRect l="8071" t="6262" r="5949" b="5249"/>
          <a:stretch/>
        </p:blipFill>
        <p:spPr>
          <a:xfrm>
            <a:off x="8386011" y="2522205"/>
            <a:ext cx="2967789" cy="2399878"/>
          </a:xfrm>
          <a:prstGeom prst="rect">
            <a:avLst/>
          </a:prstGeom>
        </p:spPr>
      </p:pic>
    </p:spTree>
    <p:extLst>
      <p:ext uri="{BB962C8B-B14F-4D97-AF65-F5344CB8AC3E}">
        <p14:creationId xmlns:p14="http://schemas.microsoft.com/office/powerpoint/2010/main" xmlns="" val="33506052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3662817-0E7E-9541-9175-2A21CB81F5ED}"/>
              </a:ext>
            </a:extLst>
          </p:cNvPr>
          <p:cNvSpPr>
            <a:spLocks noGrp="1"/>
          </p:cNvSpPr>
          <p:nvPr>
            <p:ph idx="1"/>
          </p:nvPr>
        </p:nvSpPr>
        <p:spPr>
          <a:xfrm>
            <a:off x="838200" y="411329"/>
            <a:ext cx="10515600" cy="5632283"/>
          </a:xfrm>
        </p:spPr>
        <p:txBody>
          <a:bodyPr>
            <a:noAutofit/>
          </a:bodyPr>
          <a:lstStyle/>
          <a:p>
            <a:pPr marL="0" indent="0">
              <a:buNone/>
            </a:pPr>
            <a:r>
              <a:rPr lang="en-US" sz="2500" b="1" dirty="0"/>
              <a:t>2) </a:t>
            </a:r>
            <a:r>
              <a:rPr lang="ko-KR" altLang="en-US" sz="2500" b="1" u="sng" dirty="0"/>
              <a:t>일반적 </a:t>
            </a:r>
            <a:r>
              <a:rPr lang="en-US" altLang="ko-KR" sz="2500" b="1" u="sng" dirty="0"/>
              <a:t>4</a:t>
            </a:r>
            <a:r>
              <a:rPr lang="ko-KR" altLang="en-US" sz="2500" b="1" u="sng" dirty="0"/>
              <a:t> 형의 학습자 </a:t>
            </a:r>
            <a:r>
              <a:rPr lang="en-US" altLang="ko-KR" sz="2500" dirty="0"/>
              <a:t> (The 4 Types of Leaners)</a:t>
            </a:r>
          </a:p>
          <a:p>
            <a:pPr marL="0" indent="0">
              <a:buNone/>
            </a:pPr>
            <a:endParaRPr lang="en-US" altLang="ko-KR" sz="2500" dirty="0"/>
          </a:p>
          <a:p>
            <a:pPr marL="0" indent="0">
              <a:buNone/>
            </a:pPr>
            <a:r>
              <a:rPr lang="en-US" sz="2500" dirty="0"/>
              <a:t>	1. </a:t>
            </a:r>
            <a:r>
              <a:rPr lang="ko-KR" altLang="en-US" sz="2500" dirty="0"/>
              <a:t>시각적 학습자 </a:t>
            </a:r>
            <a:r>
              <a:rPr lang="en-US" altLang="ko-KR" sz="2500" dirty="0"/>
              <a:t>(Visual learners)</a:t>
            </a:r>
          </a:p>
          <a:p>
            <a:pPr marL="0" indent="0">
              <a:buNone/>
            </a:pPr>
            <a:r>
              <a:rPr lang="en-US" sz="2500" dirty="0"/>
              <a:t>	</a:t>
            </a:r>
            <a:r>
              <a:rPr lang="en-US" altLang="ko-KR" sz="2500" dirty="0"/>
              <a:t>2.</a:t>
            </a:r>
            <a:r>
              <a:rPr lang="ko-KR" altLang="en-US" sz="2500" dirty="0"/>
              <a:t> 청각 학습자 </a:t>
            </a:r>
            <a:r>
              <a:rPr lang="en-US" altLang="ko-KR" sz="2500" dirty="0"/>
              <a:t>(Auditory learners)</a:t>
            </a:r>
          </a:p>
          <a:p>
            <a:pPr marL="0" indent="0">
              <a:buNone/>
            </a:pPr>
            <a:r>
              <a:rPr lang="en-US" sz="2500" dirty="0"/>
              <a:t>	</a:t>
            </a:r>
            <a:r>
              <a:rPr lang="en-US" altLang="ko-KR" sz="2500" dirty="0"/>
              <a:t>3.</a:t>
            </a:r>
            <a:r>
              <a:rPr lang="ko-KR" altLang="en-US" sz="2500" dirty="0"/>
              <a:t> 실습 학습자 </a:t>
            </a:r>
            <a:r>
              <a:rPr lang="en-US" altLang="ko-KR" sz="2500" dirty="0"/>
              <a:t>(Hands-on learners)</a:t>
            </a:r>
          </a:p>
          <a:p>
            <a:pPr marL="0" indent="0">
              <a:buNone/>
            </a:pPr>
            <a:r>
              <a:rPr lang="en-US" sz="2500" dirty="0"/>
              <a:t>	</a:t>
            </a:r>
            <a:r>
              <a:rPr lang="en-US" altLang="ko-KR" sz="2500" dirty="0"/>
              <a:t>4.</a:t>
            </a:r>
            <a:r>
              <a:rPr lang="ko-KR" altLang="en-US" sz="2500" dirty="0"/>
              <a:t> 읽기 및 쓰기 학습자 </a:t>
            </a:r>
            <a:r>
              <a:rPr lang="en-US" altLang="ko-KR" sz="2500" dirty="0"/>
              <a:t>(Reading &amp; writing learners)</a:t>
            </a:r>
          </a:p>
          <a:p>
            <a:pPr marL="0" indent="0">
              <a:buNone/>
            </a:pPr>
            <a:endParaRPr lang="en-US" sz="2500" dirty="0"/>
          </a:p>
          <a:p>
            <a:pPr marL="0" indent="0">
              <a:buNone/>
            </a:pPr>
            <a:r>
              <a:rPr lang="en-US" sz="2500" dirty="0"/>
              <a:t>***</a:t>
            </a:r>
            <a:r>
              <a:rPr lang="ko-KR" altLang="en-US" sz="2500" dirty="0"/>
              <a:t>애기들은 </a:t>
            </a:r>
            <a:r>
              <a:rPr lang="en-US" altLang="ko-KR" sz="2500" dirty="0"/>
              <a:t>5</a:t>
            </a:r>
            <a:r>
              <a:rPr lang="ko-KR" altLang="en-US" sz="2500" dirty="0"/>
              <a:t> 관을 통하여 배우기 시작한다</a:t>
            </a:r>
            <a:r>
              <a:rPr lang="en-US" altLang="ko-KR" sz="2500" dirty="0"/>
              <a:t>.</a:t>
            </a:r>
            <a:r>
              <a:rPr lang="ko-KR" altLang="en-US" sz="2500" dirty="0"/>
              <a:t> </a:t>
            </a:r>
            <a:r>
              <a:rPr lang="en-US" altLang="ko-KR" sz="2500" dirty="0"/>
              <a:t>(</a:t>
            </a:r>
            <a:r>
              <a:rPr lang="ko-KR" altLang="en-US" sz="2500" dirty="0"/>
              <a:t>보고</a:t>
            </a:r>
            <a:r>
              <a:rPr lang="en-US" altLang="ko-KR" sz="2500" dirty="0"/>
              <a:t>,</a:t>
            </a:r>
            <a:r>
              <a:rPr lang="ko-KR" altLang="en-US" sz="2500" dirty="0"/>
              <a:t> 듣고</a:t>
            </a:r>
            <a:r>
              <a:rPr lang="en-US" altLang="ko-KR" sz="2500" dirty="0"/>
              <a:t>,</a:t>
            </a:r>
            <a:r>
              <a:rPr lang="ko-KR" altLang="en-US" sz="2500" dirty="0"/>
              <a:t> </a:t>
            </a:r>
            <a:r>
              <a:rPr lang="ko-KR" altLang="en-US" sz="2500" dirty="0" err="1"/>
              <a:t>냄새맡고</a:t>
            </a:r>
            <a:r>
              <a:rPr lang="en-US" altLang="ko-KR" sz="2500" dirty="0"/>
              <a:t>,</a:t>
            </a:r>
            <a:r>
              <a:rPr lang="ko-KR" altLang="en-US" sz="2500" dirty="0"/>
              <a:t> 맛보고</a:t>
            </a:r>
            <a:r>
              <a:rPr lang="en-US" altLang="ko-KR" sz="2500" dirty="0"/>
              <a:t>,</a:t>
            </a:r>
            <a:r>
              <a:rPr lang="ko-KR" altLang="en-US" sz="2500" dirty="0"/>
              <a:t> 만지고</a:t>
            </a:r>
            <a:r>
              <a:rPr lang="en-US" altLang="ko-KR" sz="2500" dirty="0"/>
              <a:t>)</a:t>
            </a:r>
          </a:p>
          <a:p>
            <a:pPr marL="0" indent="0">
              <a:buNone/>
            </a:pPr>
            <a:r>
              <a:rPr lang="en-US" sz="2500" dirty="0"/>
              <a:t>(Babies begin to learn through five senses.) (see, hear, smell, taste, touch)</a:t>
            </a:r>
          </a:p>
          <a:p>
            <a:pPr marL="0" indent="0">
              <a:buNone/>
            </a:pPr>
            <a:r>
              <a:rPr lang="ko-KR" altLang="en-US" sz="2500" dirty="0"/>
              <a:t>***어린이</a:t>
            </a:r>
            <a:r>
              <a:rPr lang="en-US" altLang="ko-KR" sz="2500" dirty="0"/>
              <a:t>,</a:t>
            </a:r>
            <a:r>
              <a:rPr lang="ko-KR" altLang="en-US" sz="2500" dirty="0"/>
              <a:t> 어른은 모두 </a:t>
            </a:r>
            <a:r>
              <a:rPr lang="ko-KR" altLang="en-US" sz="2500" b="1" dirty="0"/>
              <a:t>실습</a:t>
            </a:r>
            <a:r>
              <a:rPr lang="ko-KR" altLang="en-US" sz="2500" dirty="0"/>
              <a:t> 하면서 배울 때 더 잘 배우고</a:t>
            </a:r>
            <a:r>
              <a:rPr lang="en-US" altLang="ko-KR" sz="2500" dirty="0"/>
              <a:t>,</a:t>
            </a:r>
            <a:r>
              <a:rPr lang="ko-KR" altLang="en-US" sz="2500" dirty="0"/>
              <a:t> 기억을 더 잘한다</a:t>
            </a:r>
            <a:r>
              <a:rPr lang="en-US" altLang="ko-KR" sz="2500" dirty="0"/>
              <a:t>.</a:t>
            </a:r>
          </a:p>
          <a:p>
            <a:pPr marL="0" indent="0">
              <a:buNone/>
            </a:pPr>
            <a:r>
              <a:rPr lang="en-US" sz="2500" dirty="0"/>
              <a:t>(Both children and adults remember things better when they learn </a:t>
            </a:r>
            <a:r>
              <a:rPr lang="en-US" sz="2500" b="1" dirty="0"/>
              <a:t>by doing</a:t>
            </a:r>
            <a:r>
              <a:rPr lang="en-US" sz="2500" dirty="0"/>
              <a:t>.) (</a:t>
            </a:r>
            <a:r>
              <a:rPr lang="en-US" sz="2500" b="1" dirty="0"/>
              <a:t>Hands-on learning</a:t>
            </a:r>
            <a:r>
              <a:rPr lang="en-US" sz="2500" dirty="0"/>
              <a:t>).</a:t>
            </a:r>
          </a:p>
        </p:txBody>
      </p:sp>
    </p:spTree>
    <p:extLst>
      <p:ext uri="{BB962C8B-B14F-4D97-AF65-F5344CB8AC3E}">
        <p14:creationId xmlns:p14="http://schemas.microsoft.com/office/powerpoint/2010/main" xmlns="" val="2763375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566</Words>
  <Application>Microsoft Office PowerPoint</Application>
  <PresentationFormat>Custom</PresentationFormat>
  <Paragraphs>63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아이들을 어떻게 전도하나요?</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Choi</dc:creator>
  <cp:lastModifiedBy>GoodSpoon</cp:lastModifiedBy>
  <cp:revision>16</cp:revision>
  <dcterms:created xsi:type="dcterms:W3CDTF">2018-05-05T14:58:32Z</dcterms:created>
  <dcterms:modified xsi:type="dcterms:W3CDTF">2018-06-17T00:31:41Z</dcterms:modified>
</cp:coreProperties>
</file>